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4"/>
    <p:sldMasterId id="2147483661" r:id="rId5"/>
  </p:sldMasterIdLst>
  <p:sldIdLst>
    <p:sldId id="473"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 id="407" r:id="rId157"/>
    <p:sldId id="408" r:id="rId158"/>
    <p:sldId id="409" r:id="rId159"/>
    <p:sldId id="410" r:id="rId160"/>
    <p:sldId id="411" r:id="rId161"/>
    <p:sldId id="412" r:id="rId162"/>
    <p:sldId id="413" r:id="rId163"/>
    <p:sldId id="414" r:id="rId164"/>
    <p:sldId id="415" r:id="rId165"/>
    <p:sldId id="416" r:id="rId166"/>
    <p:sldId id="417" r:id="rId167"/>
    <p:sldId id="418" r:id="rId168"/>
    <p:sldId id="419" r:id="rId169"/>
    <p:sldId id="420" r:id="rId170"/>
    <p:sldId id="421" r:id="rId171"/>
    <p:sldId id="422" r:id="rId172"/>
    <p:sldId id="423" r:id="rId173"/>
    <p:sldId id="424" r:id="rId174"/>
    <p:sldId id="425" r:id="rId175"/>
    <p:sldId id="426" r:id="rId176"/>
    <p:sldId id="427" r:id="rId177"/>
    <p:sldId id="428" r:id="rId178"/>
    <p:sldId id="429" r:id="rId179"/>
    <p:sldId id="430" r:id="rId180"/>
    <p:sldId id="431" r:id="rId181"/>
    <p:sldId id="432" r:id="rId182"/>
    <p:sldId id="433" r:id="rId183"/>
    <p:sldId id="434" r:id="rId184"/>
    <p:sldId id="435" r:id="rId185"/>
    <p:sldId id="436" r:id="rId186"/>
    <p:sldId id="437" r:id="rId187"/>
    <p:sldId id="438" r:id="rId188"/>
    <p:sldId id="439" r:id="rId189"/>
    <p:sldId id="440" r:id="rId190"/>
    <p:sldId id="441" r:id="rId191"/>
    <p:sldId id="442" r:id="rId192"/>
    <p:sldId id="443" r:id="rId193"/>
    <p:sldId id="444" r:id="rId194"/>
    <p:sldId id="445" r:id="rId195"/>
    <p:sldId id="446" r:id="rId196"/>
    <p:sldId id="447" r:id="rId197"/>
    <p:sldId id="448" r:id="rId198"/>
    <p:sldId id="449" r:id="rId199"/>
    <p:sldId id="450" r:id="rId200"/>
    <p:sldId id="451" r:id="rId201"/>
    <p:sldId id="452" r:id="rId202"/>
    <p:sldId id="453" r:id="rId203"/>
    <p:sldId id="454" r:id="rId204"/>
    <p:sldId id="455" r:id="rId205"/>
    <p:sldId id="456" r:id="rId206"/>
    <p:sldId id="457" r:id="rId207"/>
    <p:sldId id="458" r:id="rId208"/>
    <p:sldId id="459" r:id="rId209"/>
    <p:sldId id="460" r:id="rId210"/>
    <p:sldId id="461" r:id="rId211"/>
    <p:sldId id="462" r:id="rId212"/>
    <p:sldId id="463" r:id="rId213"/>
    <p:sldId id="464" r:id="rId214"/>
    <p:sldId id="465" r:id="rId215"/>
    <p:sldId id="466" r:id="rId216"/>
    <p:sldId id="467" r:id="rId217"/>
    <p:sldId id="468" r:id="rId218"/>
    <p:sldId id="469" r:id="rId219"/>
    <p:sldId id="470" r:id="rId220"/>
    <p:sldId id="471" r:id="rId221"/>
    <p:sldId id="472" r:id="rId222"/>
  </p:sldIdLst>
  <p:sldSz cx="12192000" cy="6858000"/>
  <p:notesSz cx="7559675" cy="106918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2E79B1-6871-4F32-BEDB-F868631009DD}" v="5" dt="2026-06-16T11:17:00.9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91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tableStyles" Target="tableStyles.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2.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microsoft.com/office/2015/10/relationships/revisionInfo" Target="revisionInfo.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slide" Target="slides/slide202.xml"/><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18" Type="http://schemas.openxmlformats.org/officeDocument/2006/relationships/slide" Target="slides/slide213.xml"/><Relationship Id="rId24" Type="http://schemas.openxmlformats.org/officeDocument/2006/relationships/slide" Target="slides/slide19.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31" Type="http://schemas.openxmlformats.org/officeDocument/2006/relationships/slide" Target="slides/slide126.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208" Type="http://schemas.openxmlformats.org/officeDocument/2006/relationships/slide" Target="slides/slide203.xml"/><Relationship Id="rId14" Type="http://schemas.openxmlformats.org/officeDocument/2006/relationships/slide" Target="slides/slide9.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8" Type="http://schemas.openxmlformats.org/officeDocument/2006/relationships/slide" Target="slides/slide3.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219" Type="http://schemas.openxmlformats.org/officeDocument/2006/relationships/slide" Target="slides/slide214.xml"/><Relationship Id="rId3" Type="http://schemas.openxmlformats.org/officeDocument/2006/relationships/customXml" Target="../customXml/item3.xml"/><Relationship Id="rId214" Type="http://schemas.openxmlformats.org/officeDocument/2006/relationships/slide" Target="slides/slide209.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209" Type="http://schemas.openxmlformats.org/officeDocument/2006/relationships/slide" Target="slides/slide204.xml"/><Relationship Id="rId190" Type="http://schemas.openxmlformats.org/officeDocument/2006/relationships/slide" Target="slides/slide185.xml"/><Relationship Id="rId204" Type="http://schemas.openxmlformats.org/officeDocument/2006/relationships/slide" Target="slides/slide199.xml"/><Relationship Id="rId220" Type="http://schemas.openxmlformats.org/officeDocument/2006/relationships/slide" Target="slides/slide215.xml"/><Relationship Id="rId225" Type="http://schemas.openxmlformats.org/officeDocument/2006/relationships/theme" Target="theme/theme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slideMaster" Target="slideMasters/slideMaster1.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12" Type="http://schemas.openxmlformats.org/officeDocument/2006/relationships/slide" Target="slides/slide207.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slide" Target="slides/slide197.xml"/><Relationship Id="rId223" Type="http://schemas.openxmlformats.org/officeDocument/2006/relationships/presProps" Target="presProps.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 Id="rId213" Type="http://schemas.openxmlformats.org/officeDocument/2006/relationships/slide" Target="slides/slide208.xml"/><Relationship Id="rId2" Type="http://schemas.openxmlformats.org/officeDocument/2006/relationships/customXml" Target="../customXml/item2.xml"/><Relationship Id="rId29" Type="http://schemas.openxmlformats.org/officeDocument/2006/relationships/slide" Target="slides/slide24.xml"/><Relationship Id="rId40" Type="http://schemas.openxmlformats.org/officeDocument/2006/relationships/slide" Target="slides/slide35.xml"/><Relationship Id="rId115" Type="http://schemas.openxmlformats.org/officeDocument/2006/relationships/slide" Target="slides/slide110.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99" Type="http://schemas.openxmlformats.org/officeDocument/2006/relationships/slide" Target="slides/slide194.xml"/><Relationship Id="rId203" Type="http://schemas.openxmlformats.org/officeDocument/2006/relationships/slide" Target="slides/slide198.xml"/><Relationship Id="rId19" Type="http://schemas.openxmlformats.org/officeDocument/2006/relationships/slide" Target="slides/slide14.xml"/><Relationship Id="rId224" Type="http://schemas.openxmlformats.org/officeDocument/2006/relationships/viewProps" Target="viewProps.xml"/><Relationship Id="rId30" Type="http://schemas.openxmlformats.org/officeDocument/2006/relationships/slide" Target="slides/slide2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189" Type="http://schemas.openxmlformats.org/officeDocument/2006/relationships/slide" Target="slides/slide18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pl-PL" sz="3200" b="0" strike="noStrike" spc="-1">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pl-PL" sz="3200" b="0" strike="noStrike" spc="-1">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pl-PL" sz="3200" b="0" strike="noStrike" spc="-1">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pl-PL" sz="3200" b="0" strike="noStrike" spc="-1">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pl-PL" sz="3200" b="0" strike="noStrike" spc="-1">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pl-PL" sz="3200" b="0" strike="noStrike" spc="-1">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14DDE-A669-C891-B593-5CACD7471A65}"/>
              </a:ext>
            </a:extLst>
          </p:cNvPr>
          <p:cNvSpPr>
            <a:spLocks noGrp="1"/>
          </p:cNvSpPr>
          <p:nvPr>
            <p:ph type="title"/>
          </p:nvPr>
        </p:nvSpPr>
        <p:spPr/>
        <p:txBody>
          <a:bodyPr/>
          <a:lstStyle/>
          <a:p>
            <a:r>
              <a:rPr lang="en-US"/>
              <a:t>Click to edit Master title style</a:t>
            </a:r>
            <a:endParaRPr lang="pl-PL"/>
          </a:p>
        </p:txBody>
      </p:sp>
      <p:sp>
        <p:nvSpPr>
          <p:cNvPr id="3" name="Content Placeholder 2">
            <a:extLst>
              <a:ext uri="{FF2B5EF4-FFF2-40B4-BE49-F238E27FC236}">
                <a16:creationId xmlns:a16="http://schemas.microsoft.com/office/drawing/2014/main" id="{A43A2C28-9D9C-A4ED-C5E6-B8A9499359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a:extLst>
              <a:ext uri="{FF2B5EF4-FFF2-40B4-BE49-F238E27FC236}">
                <a16:creationId xmlns:a16="http://schemas.microsoft.com/office/drawing/2014/main" id="{F1FFC0FB-E0FE-B88B-729C-21947BCEFD85}"/>
              </a:ext>
            </a:extLst>
          </p:cNvPr>
          <p:cNvSpPr>
            <a:spLocks noGrp="1"/>
          </p:cNvSpPr>
          <p:nvPr>
            <p:ph type="dt" sz="half" idx="10"/>
          </p:nvPr>
        </p:nvSpPr>
        <p:spPr/>
        <p:txBody>
          <a:bodyPr/>
          <a:lstStyle/>
          <a:p>
            <a:fld id="{D690614B-8D36-4D3B-985F-07C2221427CC}" type="datetime1">
              <a:rPr lang="pl-PL" smtClean="0"/>
              <a:t>16.06.2026</a:t>
            </a:fld>
            <a:endParaRPr lang="pl-PL"/>
          </a:p>
        </p:txBody>
      </p:sp>
      <p:sp>
        <p:nvSpPr>
          <p:cNvPr id="5" name="Footer Placeholder 4">
            <a:extLst>
              <a:ext uri="{FF2B5EF4-FFF2-40B4-BE49-F238E27FC236}">
                <a16:creationId xmlns:a16="http://schemas.microsoft.com/office/drawing/2014/main" id="{60F97D66-595F-446B-372E-828A263939BE}"/>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4429A321-45AE-0AB8-81E5-81A8EF0DBA7D}"/>
              </a:ext>
            </a:extLst>
          </p:cNvPr>
          <p:cNvSpPr>
            <a:spLocks noGrp="1"/>
          </p:cNvSpPr>
          <p:nvPr>
            <p:ph type="sldNum" sz="quarter" idx="12"/>
          </p:nvPr>
        </p:nvSpPr>
        <p:spPr/>
        <p:txBody>
          <a:bodyPr/>
          <a:lstStyle/>
          <a:p>
            <a:fld id="{5FE1E50E-58CD-4904-9DA3-A7A47B1EB534}" type="slidenum">
              <a:rPr lang="pl-PL" smtClean="0"/>
              <a:t>‹#›</a:t>
            </a:fld>
            <a:endParaRPr lang="pl-PL"/>
          </a:p>
        </p:txBody>
      </p:sp>
      <p:pic>
        <p:nvPicPr>
          <p:cNvPr id="7" name="Obraz 6">
            <a:extLst>
              <a:ext uri="{FF2B5EF4-FFF2-40B4-BE49-F238E27FC236}">
                <a16:creationId xmlns:a16="http://schemas.microsoft.com/office/drawing/2014/main" id="{29301A83-FDFE-37D6-A81E-44E4A0FD3469}"/>
              </a:ext>
            </a:extLst>
          </p:cNvPr>
          <p:cNvPicPr>
            <a:picLocks noChangeAspect="1"/>
          </p:cNvPicPr>
          <p:nvPr userDrawn="1"/>
        </p:nvPicPr>
        <p:blipFill>
          <a:blip r:embed="rId2">
            <a:alphaModFix amt="50000"/>
          </a:blip>
          <a:stretch>
            <a:fillRect/>
          </a:stretch>
        </p:blipFill>
        <p:spPr>
          <a:xfrm>
            <a:off x="152400" y="6042500"/>
            <a:ext cx="685800" cy="685800"/>
          </a:xfrm>
          <a:prstGeom prst="rect">
            <a:avLst/>
          </a:prstGeom>
        </p:spPr>
      </p:pic>
    </p:spTree>
    <p:extLst>
      <p:ext uri="{BB962C8B-B14F-4D97-AF65-F5344CB8AC3E}">
        <p14:creationId xmlns:p14="http://schemas.microsoft.com/office/powerpoint/2010/main" val="457014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pl-PL" sz="3200" b="0" strike="noStrike" spc="-1">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pl-PL" sz="3200" b="0" strike="noStrike" spc="-1">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pl-PL" sz="3200" b="0" strike="noStrike" spc="-1">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pl-PL" sz="3200" b="0" strike="noStrike" spc="-1">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pl-PL" sz="3200" b="0" strike="noStrike" spc="-1">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pl-PL" sz="3200" b="0" strike="noStrike" spc="-1">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pl-PL" sz="4400" b="0" strike="noStrike" spc="-1">
                <a:latin typeface="Arial"/>
              </a:rPr>
              <a:t>Kliknij, aby edytować format tekstu tytułu</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l-PL" sz="3200" b="0" strike="noStrike" spc="-1">
                <a:latin typeface="Arial"/>
              </a:rPr>
              <a:t>Kliknij, aby edytować format tekstu konspektu</a:t>
            </a:r>
          </a:p>
          <a:p>
            <a:pPr marL="864000" lvl="1" indent="-324000">
              <a:spcBef>
                <a:spcPts val="1134"/>
              </a:spcBef>
              <a:buClr>
                <a:srgbClr val="000000"/>
              </a:buClr>
              <a:buSzPct val="75000"/>
              <a:buFont typeface="Symbol" charset="2"/>
              <a:buChar char=""/>
            </a:pPr>
            <a:r>
              <a:rPr lang="pl-PL" sz="2800" b="0" strike="noStrike" spc="-1">
                <a:latin typeface="Arial"/>
              </a:rPr>
              <a:t>Drugi poziom konspektu</a:t>
            </a:r>
          </a:p>
          <a:p>
            <a:pPr marL="1296000" lvl="2" indent="-288000">
              <a:spcBef>
                <a:spcPts val="850"/>
              </a:spcBef>
              <a:buClr>
                <a:srgbClr val="000000"/>
              </a:buClr>
              <a:buSzPct val="45000"/>
              <a:buFont typeface="Wingdings" charset="2"/>
              <a:buChar char=""/>
            </a:pPr>
            <a:r>
              <a:rPr lang="pl-PL" sz="2400" b="0" strike="noStrike" spc="-1">
                <a:latin typeface="Arial"/>
              </a:rPr>
              <a:t>Trzeci poziom konspektu</a:t>
            </a:r>
          </a:p>
          <a:p>
            <a:pPr marL="1728000" lvl="3" indent="-216000">
              <a:spcBef>
                <a:spcPts val="567"/>
              </a:spcBef>
              <a:buClr>
                <a:srgbClr val="000000"/>
              </a:buClr>
              <a:buSzPct val="75000"/>
              <a:buFont typeface="Symbol" charset="2"/>
              <a:buChar char=""/>
            </a:pPr>
            <a:r>
              <a:rPr lang="pl-PL" sz="2000" b="0" strike="noStrike" spc="-1">
                <a:latin typeface="Arial"/>
              </a:rPr>
              <a:t>Czwarty poziom konspektu</a:t>
            </a:r>
          </a:p>
          <a:p>
            <a:pPr marL="2160000" lvl="4" indent="-216000">
              <a:spcBef>
                <a:spcPts val="283"/>
              </a:spcBef>
              <a:buClr>
                <a:srgbClr val="000000"/>
              </a:buClr>
              <a:buSzPct val="45000"/>
              <a:buFont typeface="Wingdings" charset="2"/>
              <a:buChar char=""/>
            </a:pPr>
            <a:r>
              <a:rPr lang="pl-PL" sz="2000" b="0" strike="noStrike" spc="-1">
                <a:latin typeface="Arial"/>
              </a:rPr>
              <a:t>Piąty poziom konspektu</a:t>
            </a:r>
          </a:p>
          <a:p>
            <a:pPr marL="2592000" lvl="5" indent="-216000">
              <a:spcBef>
                <a:spcPts val="283"/>
              </a:spcBef>
              <a:buClr>
                <a:srgbClr val="000000"/>
              </a:buClr>
              <a:buSzPct val="45000"/>
              <a:buFont typeface="Wingdings" charset="2"/>
              <a:buChar char=""/>
            </a:pPr>
            <a:r>
              <a:rPr lang="pl-PL" sz="2000" b="0" strike="noStrike" spc="-1">
                <a:latin typeface="Arial"/>
              </a:rPr>
              <a:t>Szósty poziom konspektu</a:t>
            </a:r>
          </a:p>
          <a:p>
            <a:pPr marL="3024000" lvl="6" indent="-216000">
              <a:spcBef>
                <a:spcPts val="283"/>
              </a:spcBef>
              <a:buClr>
                <a:srgbClr val="000000"/>
              </a:buClr>
              <a:buSzPct val="45000"/>
              <a:buFont typeface="Wingdings" charset="2"/>
              <a:buChar char=""/>
            </a:pPr>
            <a:r>
              <a:rPr lang="pl-PL" sz="2000" b="0" strike="noStrike" spc="-1">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pl-PL" sz="4400" b="0" strike="noStrike" spc="-1">
                <a:latin typeface="Arial"/>
              </a:rPr>
              <a:t>Kliknij, aby edytować format tekstu tytułu</a:t>
            </a:r>
          </a:p>
        </p:txBody>
      </p:sp>
      <p:sp>
        <p:nvSpPr>
          <p:cNvPr id="3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l-PL" sz="3200" b="0" strike="noStrike" spc="-1">
                <a:latin typeface="Arial"/>
              </a:rPr>
              <a:t>Kliknij, aby edytować format tekstu konspektu</a:t>
            </a:r>
          </a:p>
          <a:p>
            <a:pPr marL="864000" lvl="1" indent="-324000">
              <a:spcBef>
                <a:spcPts val="1134"/>
              </a:spcBef>
              <a:buClr>
                <a:srgbClr val="000000"/>
              </a:buClr>
              <a:buSzPct val="75000"/>
              <a:buFont typeface="Symbol" charset="2"/>
              <a:buChar char=""/>
            </a:pPr>
            <a:r>
              <a:rPr lang="pl-PL" sz="2800" b="0" strike="noStrike" spc="-1">
                <a:latin typeface="Arial"/>
              </a:rPr>
              <a:t>Drugi poziom konspektu</a:t>
            </a:r>
          </a:p>
          <a:p>
            <a:pPr marL="1296000" lvl="2" indent="-288000">
              <a:spcBef>
                <a:spcPts val="850"/>
              </a:spcBef>
              <a:buClr>
                <a:srgbClr val="000000"/>
              </a:buClr>
              <a:buSzPct val="45000"/>
              <a:buFont typeface="Wingdings" charset="2"/>
              <a:buChar char=""/>
            </a:pPr>
            <a:r>
              <a:rPr lang="pl-PL" sz="2400" b="0" strike="noStrike" spc="-1">
                <a:latin typeface="Arial"/>
              </a:rPr>
              <a:t>Trzeci poziom konspektu</a:t>
            </a:r>
          </a:p>
          <a:p>
            <a:pPr marL="1728000" lvl="3" indent="-216000">
              <a:spcBef>
                <a:spcPts val="567"/>
              </a:spcBef>
              <a:buClr>
                <a:srgbClr val="000000"/>
              </a:buClr>
              <a:buSzPct val="75000"/>
              <a:buFont typeface="Symbol" charset="2"/>
              <a:buChar char=""/>
            </a:pPr>
            <a:r>
              <a:rPr lang="pl-PL" sz="2000" b="0" strike="noStrike" spc="-1">
                <a:latin typeface="Arial"/>
              </a:rPr>
              <a:t>Czwarty poziom konspektu</a:t>
            </a:r>
          </a:p>
          <a:p>
            <a:pPr marL="2160000" lvl="4" indent="-216000">
              <a:spcBef>
                <a:spcPts val="283"/>
              </a:spcBef>
              <a:buClr>
                <a:srgbClr val="000000"/>
              </a:buClr>
              <a:buSzPct val="45000"/>
              <a:buFont typeface="Wingdings" charset="2"/>
              <a:buChar char=""/>
            </a:pPr>
            <a:r>
              <a:rPr lang="pl-PL" sz="2000" b="0" strike="noStrike" spc="-1">
                <a:latin typeface="Arial"/>
              </a:rPr>
              <a:t>Piąty poziom konspektu</a:t>
            </a:r>
          </a:p>
          <a:p>
            <a:pPr marL="2592000" lvl="5" indent="-216000">
              <a:spcBef>
                <a:spcPts val="283"/>
              </a:spcBef>
              <a:buClr>
                <a:srgbClr val="000000"/>
              </a:buClr>
              <a:buSzPct val="45000"/>
              <a:buFont typeface="Wingdings" charset="2"/>
              <a:buChar char=""/>
            </a:pPr>
            <a:r>
              <a:rPr lang="pl-PL" sz="2000" b="0" strike="noStrike" spc="-1">
                <a:latin typeface="Arial"/>
              </a:rPr>
              <a:t>Szósty poziom konspektu</a:t>
            </a:r>
          </a:p>
          <a:p>
            <a:pPr marL="3024000" lvl="6" indent="-216000">
              <a:spcBef>
                <a:spcPts val="283"/>
              </a:spcBef>
              <a:buClr>
                <a:srgbClr val="000000"/>
              </a:buClr>
              <a:buSzPct val="45000"/>
              <a:buFont typeface="Wingdings" charset="2"/>
              <a:buChar char=""/>
            </a:pPr>
            <a:r>
              <a:rPr lang="pl-PL" sz="2000" b="0" strike="noStrike" spc="-1">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10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14.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10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4.xml"/><Relationship Id="rId4" Type="http://schemas.openxmlformats.org/officeDocument/2006/relationships/image" Target="../media/image102.png"/></Relationships>
</file>

<file path=ppt/slides/_rels/slide10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89.png"/><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4.xml"/></Relationships>
</file>

<file path=ppt/slides/_rels/slide10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14.xml"/></Relationships>
</file>

<file path=ppt/slides/_rels/slide11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4.xml"/></Relationships>
</file>

<file path=ppt/slides/_rels/slide11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4.xml"/><Relationship Id="rId5" Type="http://schemas.openxmlformats.org/officeDocument/2006/relationships/image" Target="../media/image115.png"/><Relationship Id="rId4" Type="http://schemas.openxmlformats.org/officeDocument/2006/relationships/image" Target="../media/image1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4.xml"/></Relationships>
</file>

<file path=ppt/slides/_rels/slide127.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14.xml"/></Relationships>
</file>

<file path=ppt/slides/_rels/slide12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14.xml"/></Relationships>
</file>

<file path=ppt/slides/_rels/slide13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4.xml"/></Relationships>
</file>

<file path=ppt/slides/_rels/slide133.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4.xml"/></Relationships>
</file>

<file path=ppt/slides/_rels/slide134.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4.xml"/><Relationship Id="rId4" Type="http://schemas.openxmlformats.org/officeDocument/2006/relationships/image" Target="../media/image128.png"/></Relationships>
</file>

<file path=ppt/slides/_rels/slide137.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4.xml"/></Relationships>
</file>

<file path=ppt/slides/_rels/slide13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4.xml"/></Relationships>
</file>

<file path=ppt/slides/_rels/slide13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14.xml"/></Relationships>
</file>

<file path=ppt/slides/_rels/slide141.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14.xml"/></Relationships>
</file>

<file path=ppt/slides/_rels/slide14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1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6.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4.xml"/></Relationships>
</file>

<file path=ppt/slides/_rels/slide147.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4.xml"/></Relationships>
</file>

<file path=ppt/slides/_rels/slide14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14.xml"/></Relationships>
</file>

<file path=ppt/slides/_rels/slide149.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2.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4.xml"/></Relationships>
</file>

<file path=ppt/slides/_rels/slide153.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4.xml"/></Relationships>
</file>

<file path=ppt/slides/_rels/slide154.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1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1.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14.xml"/></Relationships>
</file>

<file path=ppt/slides/_rels/slide16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14.xml"/></Relationships>
</file>

<file path=ppt/slides/_rels/slide163.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14.xml"/></Relationships>
</file>

<file path=ppt/slides/_rels/slide164.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14.xml"/></Relationships>
</file>

<file path=ppt/slides/_rels/slide165.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14.xml"/></Relationships>
</file>

<file path=ppt/slides/_rels/slide166.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1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14.xml"/></Relationships>
</file>

<file path=ppt/slides/_rels/slide171.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14.xml"/></Relationships>
</file>

<file path=ppt/slides/_rels/slide172.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14.xml"/></Relationships>
</file>

<file path=ppt/slides/_rels/slide173.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14.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8.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14.xml"/><Relationship Id="rId4" Type="http://schemas.openxmlformats.org/officeDocument/2006/relationships/hyperlink" Target="https://www.napiecie.salama.pl/jak-dobrac-i-zamontowac-ogranicznik-przepiec-zasilanie" TargetMode="External"/></Relationships>
</file>

<file path=ppt/slides/_rels/slide179.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4.xml"/></Relationships>
</file>

<file path=ppt/slides/_rels/slide181.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14.xml"/></Relationships>
</file>

<file path=ppt/slides/_rels/slide182.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14.xml"/></Relationships>
</file>

<file path=ppt/slides/_rels/slide183.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14.xml"/></Relationships>
</file>

<file path=ppt/slides/_rels/slide184.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14.xml"/><Relationship Id="rId6" Type="http://schemas.openxmlformats.org/officeDocument/2006/relationships/image" Target="../media/image163.png"/><Relationship Id="rId5" Type="http://schemas.openxmlformats.org/officeDocument/2006/relationships/image" Target="../media/image162.png"/><Relationship Id="rId4" Type="http://schemas.openxmlformats.org/officeDocument/2006/relationships/image" Target="../media/image161.png"/></Relationships>
</file>

<file path=ppt/slides/_rels/slide18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14.xml"/></Relationships>
</file>

<file path=ppt/slides/_rels/slide186.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14.xml"/></Relationships>
</file>

<file path=ppt/slides/_rels/slide187.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14.xml"/></Relationships>
</file>

<file path=ppt/slides/_rels/slide188.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14.xml"/></Relationships>
</file>

<file path=ppt/slides/_rels/slide189.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14.xml"/></Relationships>
</file>

<file path=ppt/slides/_rels/slide191.xml.rels><?xml version="1.0" encoding="UTF-8" standalone="yes"?>
<Relationships xmlns="http://schemas.openxmlformats.org/package/2006/relationships"><Relationship Id="rId3" Type="http://schemas.openxmlformats.org/officeDocument/2006/relationships/hyperlink" Target="https://www.napiecie.salama.pl/jak-dobrac-i-zamontowac-ogranicznik-przepiec-zasilanie/" TargetMode="External"/><Relationship Id="rId2" Type="http://schemas.openxmlformats.org/officeDocument/2006/relationships/image" Target="../media/image172.png"/><Relationship Id="rId1" Type="http://schemas.openxmlformats.org/officeDocument/2006/relationships/slideLayout" Target="../slideLayouts/slideLayout14.xml"/></Relationships>
</file>

<file path=ppt/slides/_rels/slide192.xml.rels><?xml version="1.0" encoding="UTF-8" standalone="yes"?>
<Relationships xmlns="http://schemas.openxmlformats.org/package/2006/relationships"><Relationship Id="rId3" Type="http://schemas.openxmlformats.org/officeDocument/2006/relationships/hyperlink" Target="https://www.napiecie.salama.pl/jak-dobrac-i-zamontowac-ogranicznik-przepiec-zasilanie/" TargetMode="External"/><Relationship Id="rId2" Type="http://schemas.openxmlformats.org/officeDocument/2006/relationships/image" Target="../media/image173.png"/><Relationship Id="rId1" Type="http://schemas.openxmlformats.org/officeDocument/2006/relationships/slideLayout" Target="../slideLayouts/slideLayout14.xml"/></Relationships>
</file>

<file path=ppt/slides/_rels/slide193.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14.xml"/><Relationship Id="rId4" Type="http://schemas.openxmlformats.org/officeDocument/2006/relationships/hyperlink" Target="https://www.napiecie.salama.pl/jak-dobrac-i-zamontowac-ogranicznik-przepiec-zasilanie/" TargetMode="External"/></Relationships>
</file>

<file path=ppt/slides/_rels/slide194.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14.xml"/></Relationships>
</file>

<file path=ppt/slides/_rels/slide195.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14.xml"/></Relationships>
</file>

<file path=ppt/slides/_rels/slide196.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14.xml"/></Relationships>
</file>

<file path=ppt/slides/_rels/slide197.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14.xml"/></Relationships>
</file>

<file path=ppt/slides/_rels/slide198.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14.xml"/></Relationships>
</file>

<file path=ppt/slides/_rels/slide199.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14.xml"/><Relationship Id="rId4" Type="http://schemas.openxmlformats.org/officeDocument/2006/relationships/image" Target="../media/image184.png"/></Relationships>
</file>

<file path=ppt/slides/_rels/slide201.xml.rels><?xml version="1.0" encoding="UTF-8" standalone="yes"?>
<Relationships xmlns="http://schemas.openxmlformats.org/package/2006/relationships"><Relationship Id="rId3" Type="http://schemas.openxmlformats.org/officeDocument/2006/relationships/hyperlink" Target="https://www.napiecie.salama.pl/ile-za-elektryka/#Oprzewodowanie" TargetMode="External"/><Relationship Id="rId2" Type="http://schemas.openxmlformats.org/officeDocument/2006/relationships/image" Target="../media/image185.png"/><Relationship Id="rId1" Type="http://schemas.openxmlformats.org/officeDocument/2006/relationships/slideLayout" Target="../slideLayouts/slideLayout14.xml"/></Relationships>
</file>

<file path=ppt/slides/_rels/slide202.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gif"/><Relationship Id="rId1" Type="http://schemas.openxmlformats.org/officeDocument/2006/relationships/slideLayout" Target="../slideLayouts/slideLayout14.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5.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hyperlink" Target="https://www.napiecie.salama.pl/ile-za-elektryka/#Oprzewodowanie" TargetMode="External"/><Relationship Id="rId1" Type="http://schemas.openxmlformats.org/officeDocument/2006/relationships/slideLayout" Target="../slideLayouts/slideLayout14.xml"/><Relationship Id="rId4" Type="http://schemas.openxmlformats.org/officeDocument/2006/relationships/image" Target="../media/image189.png"/></Relationships>
</file>

<file path=ppt/slides/_rels/slide206.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14.xml"/></Relationships>
</file>

<file path=ppt/slides/_rels/slide207.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14.xml"/></Relationships>
</file>

<file path=ppt/slides/_rels/slide208.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14.xml"/></Relationships>
</file>

<file path=ppt/slides/_rels/slide209.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14.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3.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14.xml"/></Relationships>
</file>

<file path=ppt/slides/_rels/slide214.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14.xml"/></Relationships>
</file>

<file path=ppt/slides/_rels/slide215.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14.xml"/><Relationship Id="rId5" Type="http://schemas.openxmlformats.org/officeDocument/2006/relationships/image" Target="../media/image199.png"/><Relationship Id="rId4" Type="http://schemas.openxmlformats.org/officeDocument/2006/relationships/image" Target="../media/image198.png"/></Relationships>
</file>

<file path=ppt/slides/_rels/slide216.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200.png"/><Relationship Id="rId1" Type="http://schemas.openxmlformats.org/officeDocument/2006/relationships/slideLayout" Target="../slideLayouts/slideLayout14.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201.png"/></Relationships>
</file>

<file path=ppt/slides/_rels/slide217.xml.rels><?xml version="1.0" encoding="UTF-8" standalone="yes"?>
<Relationships xmlns="http://schemas.openxmlformats.org/package/2006/relationships"><Relationship Id="rId2" Type="http://schemas.openxmlformats.org/officeDocument/2006/relationships/image" Target="../media/image20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www.operator.enea.pl/uslugi-dystrybucyjne/instrukcje-i-standardy/prace-pod-napieciem" TargetMode="External"/><Relationship Id="rId2" Type="http://schemas.openxmlformats.org/officeDocument/2006/relationships/hyperlink" Target="https://www.tauron-dystrybucja.pl/uslugi-dystrybucyjne/iobp" TargetMode="External"/><Relationship Id="rId1" Type="http://schemas.openxmlformats.org/officeDocument/2006/relationships/slideLayout" Target="../slideLayouts/slideLayout14.xml"/><Relationship Id="rId5" Type="http://schemas.openxmlformats.org/officeDocument/2006/relationships/hyperlink" Target="https://pgedystrybucja.pl/content/download/a567458cc6db7376a570cd819bd5ba07/file/INSTRUKCJA_PPN_do_1_kV__Zacznik_nr_1_do_Z_14-15.pdf?inLanguage=pol-PL&amp;version=2&amp;contentId=1374" TargetMode="External"/><Relationship Id="rId4" Type="http://schemas.openxmlformats.org/officeDocument/2006/relationships/hyperlink" Target="https://www.energa-operator.pl/upload/wysiwyg/dokumenty_do_pobrania/centrum_informacji/instrukcje/instrukcja_prac_pod_napieciem_do_1kV.pdf" TargetMode="External"/></Relationships>
</file>

<file path=ppt/slides/_rels/slide7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4.xml"/><Relationship Id="rId4" Type="http://schemas.openxmlformats.org/officeDocument/2006/relationships/image" Target="../media/image64.png"/></Relationships>
</file>

<file path=ppt/slides/_rels/slide7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4.xml"/><Relationship Id="rId4" Type="http://schemas.openxmlformats.org/officeDocument/2006/relationships/image" Target="../media/image67.png"/></Relationships>
</file>

<file path=ppt/slides/_rels/slide7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4.xml"/><Relationship Id="rId5" Type="http://schemas.openxmlformats.org/officeDocument/2006/relationships/image" Target="../media/image73.png"/><Relationship Id="rId4" Type="http://schemas.openxmlformats.org/officeDocument/2006/relationships/image" Target="../media/image72.png"/></Relationships>
</file>

<file path=ppt/slides/_rels/slide8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4.xml"/><Relationship Id="rId5" Type="http://schemas.openxmlformats.org/officeDocument/2006/relationships/image" Target="../media/image77.png"/><Relationship Id="rId4" Type="http://schemas.openxmlformats.org/officeDocument/2006/relationships/image" Target="../media/image76.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stamats.pl/tasma-odgradzajaca-ostrzegawcza-bialo-czerwona-500mb" TargetMode="Externa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05C18C66-BE88-F141-86A4-E85C44AE91FA}"/>
              </a:ext>
            </a:extLst>
          </p:cNvPr>
          <p:cNvGrpSpPr/>
          <p:nvPr/>
        </p:nvGrpSpPr>
        <p:grpSpPr>
          <a:xfrm>
            <a:off x="4660692" y="456266"/>
            <a:ext cx="1252016" cy="142043"/>
            <a:chOff x="4660692" y="456266"/>
            <a:chExt cx="1252016" cy="142043"/>
          </a:xfrm>
        </p:grpSpPr>
        <p:cxnSp>
          <p:nvCxnSpPr>
            <p:cNvPr id="19" name="Łącznik prosty 18">
              <a:extLst>
                <a:ext uri="{FF2B5EF4-FFF2-40B4-BE49-F238E27FC236}">
                  <a16:creationId xmlns:a16="http://schemas.microsoft.com/office/drawing/2014/main" id="{75EFA76C-A79C-B744-A3F5-984016FF76EF}"/>
                </a:ext>
              </a:extLst>
            </p:cNvPr>
            <p:cNvCxnSpPr>
              <a:cxnSpLocks/>
            </p:cNvCxnSpPr>
            <p:nvPr/>
          </p:nvCxnSpPr>
          <p:spPr>
            <a:xfrm flipV="1">
              <a:off x="4660692" y="519343"/>
              <a:ext cx="1252016" cy="7944"/>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1" name="Łącznik prosty 20">
              <a:extLst>
                <a:ext uri="{FF2B5EF4-FFF2-40B4-BE49-F238E27FC236}">
                  <a16:creationId xmlns:a16="http://schemas.microsoft.com/office/drawing/2014/main" id="{A390CB6F-AD4A-1E46-9675-1C2F980F291C}"/>
                </a:ext>
              </a:extLst>
            </p:cNvPr>
            <p:cNvCxnSpPr/>
            <p:nvPr/>
          </p:nvCxnSpPr>
          <p:spPr>
            <a:xfrm>
              <a:off x="5912708" y="456266"/>
              <a:ext cx="0" cy="142043"/>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grpSp>
      <p:sp>
        <p:nvSpPr>
          <p:cNvPr id="14" name="pole tekstowe 13">
            <a:extLst>
              <a:ext uri="{FF2B5EF4-FFF2-40B4-BE49-F238E27FC236}">
                <a16:creationId xmlns:a16="http://schemas.microsoft.com/office/drawing/2014/main" id="{25211729-48F2-7E4B-949B-651DDA477AB3}"/>
              </a:ext>
            </a:extLst>
          </p:cNvPr>
          <p:cNvSpPr txBox="1"/>
          <p:nvPr/>
        </p:nvSpPr>
        <p:spPr>
          <a:xfrm>
            <a:off x="6139768" y="2556328"/>
            <a:ext cx="5345566" cy="1255728"/>
          </a:xfrm>
          <a:prstGeom prst="rect">
            <a:avLst/>
          </a:prstGeom>
          <a:noFill/>
        </p:spPr>
        <p:txBody>
          <a:bodyPr wrap="square" lIns="91440" tIns="45720" rIns="91440" bIns="45720" rtlCol="0" anchor="t">
            <a:spAutoFit/>
          </a:bodyPr>
          <a:lstStyle/>
          <a:p>
            <a:pPr algn="just">
              <a:lnSpc>
                <a:spcPct val="90000"/>
              </a:lnSpc>
            </a:pPr>
            <a:r>
              <a:rPr lang="pl-PL" sz="2700" b="1" dirty="0">
                <a:solidFill>
                  <a:srgbClr val="C00000"/>
                </a:solidFill>
                <a:latin typeface="Poppins"/>
                <a:ea typeface="Lato Black"/>
                <a:cs typeface="Poppins"/>
              </a:rPr>
              <a:t>Wykonywanie prac pod napięciem w instalacjach zasilanych napięciem do 1kV</a:t>
            </a:r>
          </a:p>
        </p:txBody>
      </p:sp>
      <p:grpSp>
        <p:nvGrpSpPr>
          <p:cNvPr id="38" name="Grupa 37">
            <a:extLst>
              <a:ext uri="{FF2B5EF4-FFF2-40B4-BE49-F238E27FC236}">
                <a16:creationId xmlns:a16="http://schemas.microsoft.com/office/drawing/2014/main" id="{DB108BC1-F9BE-014F-8917-AA8DB363DA7D}"/>
              </a:ext>
            </a:extLst>
          </p:cNvPr>
          <p:cNvGrpSpPr/>
          <p:nvPr/>
        </p:nvGrpSpPr>
        <p:grpSpPr>
          <a:xfrm>
            <a:off x="9658905" y="506027"/>
            <a:ext cx="1904260" cy="6004480"/>
            <a:chOff x="9658905" y="506027"/>
            <a:chExt cx="1904260" cy="6004480"/>
          </a:xfrm>
        </p:grpSpPr>
        <p:cxnSp>
          <p:nvCxnSpPr>
            <p:cNvPr id="24" name="Łącznik prosty 23">
              <a:extLst>
                <a:ext uri="{FF2B5EF4-FFF2-40B4-BE49-F238E27FC236}">
                  <a16:creationId xmlns:a16="http://schemas.microsoft.com/office/drawing/2014/main" id="{B9B298CE-99EE-C941-90EA-4C9B29F330C8}"/>
                </a:ext>
              </a:extLst>
            </p:cNvPr>
            <p:cNvCxnSpPr/>
            <p:nvPr/>
          </p:nvCxnSpPr>
          <p:spPr>
            <a:xfrm>
              <a:off x="9658905" y="6431872"/>
              <a:ext cx="1899821" cy="0"/>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6" name="Łącznik prosty 25">
              <a:extLst>
                <a:ext uri="{FF2B5EF4-FFF2-40B4-BE49-F238E27FC236}">
                  <a16:creationId xmlns:a16="http://schemas.microsoft.com/office/drawing/2014/main" id="{8A251E88-A3C3-4C4F-819A-F31C5990E78C}"/>
                </a:ext>
              </a:extLst>
            </p:cNvPr>
            <p:cNvCxnSpPr>
              <a:cxnSpLocks/>
            </p:cNvCxnSpPr>
            <p:nvPr/>
          </p:nvCxnSpPr>
          <p:spPr>
            <a:xfrm>
              <a:off x="11563165" y="506027"/>
              <a:ext cx="0" cy="5925845"/>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32" name="Łącznik prosty 31">
              <a:extLst>
                <a:ext uri="{FF2B5EF4-FFF2-40B4-BE49-F238E27FC236}">
                  <a16:creationId xmlns:a16="http://schemas.microsoft.com/office/drawing/2014/main" id="{12EAD400-6E47-A848-86D2-917037633EA6}"/>
                </a:ext>
              </a:extLst>
            </p:cNvPr>
            <p:cNvCxnSpPr/>
            <p:nvPr/>
          </p:nvCxnSpPr>
          <p:spPr>
            <a:xfrm>
              <a:off x="10861829" y="519343"/>
              <a:ext cx="696897" cy="0"/>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a16="http://schemas.microsoft.com/office/drawing/2014/main" id="{FF267435-9DE0-4A40-8037-3980BA25DAA1}"/>
                </a:ext>
              </a:extLst>
            </p:cNvPr>
            <p:cNvCxnSpPr/>
            <p:nvPr/>
          </p:nvCxnSpPr>
          <p:spPr>
            <a:xfrm>
              <a:off x="9663344" y="6355148"/>
              <a:ext cx="0" cy="155359"/>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BFCA8E7F-0038-C6C7-3F13-6CADEFE4F23A}"/>
              </a:ext>
            </a:extLst>
          </p:cNvPr>
          <p:cNvPicPr>
            <a:picLocks noChangeAspect="1"/>
          </p:cNvPicPr>
          <p:nvPr/>
        </p:nvPicPr>
        <p:blipFill>
          <a:blip r:embed="rId2"/>
          <a:stretch>
            <a:fillRect/>
          </a:stretch>
        </p:blipFill>
        <p:spPr>
          <a:xfrm>
            <a:off x="6029778" y="230187"/>
            <a:ext cx="4804228" cy="582840"/>
          </a:xfrm>
          <a:prstGeom prst="rect">
            <a:avLst/>
          </a:prstGeom>
        </p:spPr>
      </p:pic>
      <p:pic>
        <p:nvPicPr>
          <p:cNvPr id="3" name="Obraz 2" descr="Obraz zawierający tekst, zrzut ekranu, Czcionka, Grafika&#10;&#10;Zawartość wygenerowana przez AI może być niepoprawna.">
            <a:extLst>
              <a:ext uri="{FF2B5EF4-FFF2-40B4-BE49-F238E27FC236}">
                <a16:creationId xmlns:a16="http://schemas.microsoft.com/office/drawing/2014/main" id="{461BC0E3-13C6-7F8E-5A9D-D9AE20BD21FD}"/>
              </a:ext>
            </a:extLst>
          </p:cNvPr>
          <p:cNvPicPr>
            <a:picLocks noChangeAspect="1"/>
          </p:cNvPicPr>
          <p:nvPr/>
        </p:nvPicPr>
        <p:blipFill>
          <a:blip r:embed="rId3"/>
          <a:stretch>
            <a:fillRect/>
          </a:stretch>
        </p:blipFill>
        <p:spPr>
          <a:xfrm>
            <a:off x="106536" y="1434739"/>
            <a:ext cx="5304073" cy="5347372"/>
          </a:xfrm>
          <a:prstGeom prst="rect">
            <a:avLst/>
          </a:prstGeom>
        </p:spPr>
      </p:pic>
    </p:spTree>
    <p:extLst>
      <p:ext uri="{BB962C8B-B14F-4D97-AF65-F5344CB8AC3E}">
        <p14:creationId xmlns:p14="http://schemas.microsoft.com/office/powerpoint/2010/main" val="2988974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ytuł 1_76"/>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90000"/>
              </a:lnSpc>
            </a:pPr>
            <a:r>
              <a:rPr lang="pl-PL" sz="4400" b="1" strike="noStrike" spc="-1">
                <a:solidFill>
                  <a:srgbClr val="000000"/>
                </a:solidFill>
                <a:latin typeface="Aptos Display"/>
                <a:ea typeface="DejaVu Sans"/>
              </a:rPr>
              <a:t>Ogólne zasady BHP i PPOŻ </a:t>
            </a:r>
            <a:endParaRPr lang="pl-PL" sz="4400" b="0" strike="noStrike" spc="-1">
              <a:latin typeface="Arial"/>
            </a:endParaRPr>
          </a:p>
        </p:txBody>
      </p:sp>
      <p:sp>
        <p:nvSpPr>
          <p:cNvPr id="103" name="Symbol zastępczy zawartości 2_67"/>
          <p:cNvSpPr/>
          <p:nvPr/>
        </p:nvSpPr>
        <p:spPr>
          <a:xfrm>
            <a:off x="540000" y="2407320"/>
            <a:ext cx="10511640" cy="137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r>
              <a:rPr lang="pl-PL" sz="1800" b="0" strike="noStrike" spc="-1">
                <a:solidFill>
                  <a:srgbClr val="000000"/>
                </a:solidFill>
                <a:latin typeface="Aptos"/>
                <a:ea typeface="DejaVu Sans"/>
              </a:rPr>
              <a:t>Zasady postępowania podczas pożaru </a:t>
            </a:r>
            <a:endParaRPr lang="pl-PL" sz="1800" b="0" strike="noStrike" spc="-1">
              <a:latin typeface="Arial"/>
            </a:endParaRPr>
          </a:p>
          <a:p>
            <a:pPr>
              <a:lnSpc>
                <a:spcPct val="90000"/>
              </a:lnSpc>
              <a:spcBef>
                <a:spcPts val="1001"/>
              </a:spcBef>
            </a:pPr>
            <a:r>
              <a:rPr lang="pl-PL" sz="1800" b="0" strike="noStrike" spc="-1">
                <a:solidFill>
                  <a:srgbClr val="000000"/>
                </a:solidFill>
                <a:latin typeface="Aptos"/>
                <a:ea typeface="DejaVu Sans"/>
              </a:rPr>
              <a:t>Zasady postępowania podczas ratowania zdrowia i życia osoby porażonej prądem</a:t>
            </a:r>
            <a:endParaRPr lang="pl-PL" sz="1800" b="0" strike="noStrike" spc="-1">
              <a:latin typeface="Arial"/>
            </a:endParaRPr>
          </a:p>
          <a:p>
            <a:pPr>
              <a:lnSpc>
                <a:spcPct val="90000"/>
              </a:lnSpc>
              <a:spcBef>
                <a:spcPts val="1001"/>
              </a:spcBef>
            </a:pPr>
            <a:r>
              <a:rPr lang="pl-PL" sz="1800" b="0" strike="noStrike" spc="-1">
                <a:solidFill>
                  <a:srgbClr val="000000"/>
                </a:solidFill>
                <a:latin typeface="Aptos"/>
                <a:ea typeface="DejaVu Sans"/>
              </a:rPr>
              <a:t>Warunki bezpiecznej pracy przy urządzeniach elektroenergetycznych</a:t>
            </a: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04" name="Obraz 103"/>
          <p:cNvPicPr/>
          <p:nvPr/>
        </p:nvPicPr>
        <p:blipFill>
          <a:blip r:embed="rId2"/>
          <a:stretch/>
        </p:blipFill>
        <p:spPr>
          <a:xfrm>
            <a:off x="3780000" y="3960000"/>
            <a:ext cx="2427840" cy="2180160"/>
          </a:xfrm>
          <a:prstGeom prst="rect">
            <a:avLst/>
          </a:prstGeom>
          <a:ln w="0">
            <a:noFill/>
          </a:ln>
        </p:spPr>
      </p:pic>
      <p:pic>
        <p:nvPicPr>
          <p:cNvPr id="105" name="Obraz 104"/>
          <p:cNvPicPr/>
          <p:nvPr/>
        </p:nvPicPr>
        <p:blipFill>
          <a:blip r:embed="rId3"/>
          <a:stretch/>
        </p:blipFill>
        <p:spPr>
          <a:xfrm>
            <a:off x="720000" y="3780000"/>
            <a:ext cx="2231280" cy="2519280"/>
          </a:xfrm>
          <a:prstGeom prst="rect">
            <a:avLst/>
          </a:prstGeom>
          <a:ln w="0">
            <a:noFill/>
          </a:ln>
        </p:spPr>
      </p:pic>
      <p:pic>
        <p:nvPicPr>
          <p:cNvPr id="106" name="Obraz 105"/>
          <p:cNvPicPr/>
          <p:nvPr/>
        </p:nvPicPr>
        <p:blipFill>
          <a:blip r:embed="rId4"/>
          <a:stretch/>
        </p:blipFill>
        <p:spPr>
          <a:xfrm>
            <a:off x="7380000" y="3780000"/>
            <a:ext cx="3419280" cy="2519280"/>
          </a:xfrm>
          <a:prstGeom prst="rect">
            <a:avLst/>
          </a:prstGeom>
          <a:ln w="0">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Prostokąt 534"/>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rękawicowa – kiedy się ją stosuje?</a:t>
            </a:r>
            <a:endParaRPr lang="pl-PL" sz="2800" b="0" strike="noStrike" spc="-1">
              <a:latin typeface="Arial"/>
            </a:endParaRPr>
          </a:p>
        </p:txBody>
      </p:sp>
      <p:sp>
        <p:nvSpPr>
          <p:cNvPr id="536" name="Prostokąt 535"/>
          <p:cNvSpPr/>
          <p:nvPr/>
        </p:nvSpPr>
        <p:spPr>
          <a:xfrm>
            <a:off x="182520" y="2097360"/>
            <a:ext cx="827676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Metodę rękawicową stosuje się głównie tam, gdzie pracownik ma bezpośredni dostęp do elementów niskiego napięcia i może bezpiecznie odizolować się od części czynnych oraz części sąsiednich.</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Przykładowe zastosowania:</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Prace w rozdzielnicach nn.</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Prace przy złączach kablowych.</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Prace przy układach pomiarowych.</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Wymiana lub podłączenie osprzętu.</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Montaż lub demontaż przewodów i zacisków.</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Prace przy zabezpieczeniach niskiego napięcia.</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p:txBody>
      </p:sp>
      <p:sp>
        <p:nvSpPr>
          <p:cNvPr id="537" name="Prostokąt 536"/>
          <p:cNvSpPr/>
          <p:nvPr/>
        </p:nvSpPr>
        <p:spPr>
          <a:xfrm>
            <a:off x="83160" y="6480000"/>
            <a:ext cx="1716120" cy="34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https://hubix.pl/</a:t>
            </a:r>
            <a:endParaRPr lang="pl-PL" sz="1800" b="0" strike="noStrike" spc="-1">
              <a:latin typeface="Arial"/>
            </a:endParaRPr>
          </a:p>
        </p:txBody>
      </p:sp>
      <p:pic>
        <p:nvPicPr>
          <p:cNvPr id="538" name="Obraz 537"/>
          <p:cNvPicPr/>
          <p:nvPr/>
        </p:nvPicPr>
        <p:blipFill>
          <a:blip r:embed="rId2"/>
          <a:stretch/>
        </p:blipFill>
        <p:spPr>
          <a:xfrm>
            <a:off x="7193160" y="2832120"/>
            <a:ext cx="4866120" cy="3647160"/>
          </a:xfrm>
          <a:prstGeom prst="rect">
            <a:avLst/>
          </a:prstGeom>
          <a:ln w="0">
            <a:noFill/>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Prostokąt 538"/>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rękawicowa – główne zagrożenia</a:t>
            </a:r>
            <a:endParaRPr lang="pl-PL" sz="2800" b="0" strike="noStrike" spc="-1">
              <a:latin typeface="Arial"/>
            </a:endParaRPr>
          </a:p>
        </p:txBody>
      </p:sp>
      <p:sp>
        <p:nvSpPr>
          <p:cNvPr id="540" name="Prostokąt 539"/>
          <p:cNvSpPr/>
          <p:nvPr/>
        </p:nvSpPr>
        <p:spPr>
          <a:xfrm>
            <a:off x="182520" y="2097360"/>
            <a:ext cx="827676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Największym zagrożeniem jest przypadkowe zwarcie między elementami o różnych potencjałach albo dotknięcie części czynnej niechronioną częścią ciała.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Zagrożenia typowe: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Przypadkowe zsunięcie ręki lub narzędzia.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Dotknięcie dwóch potencjałów jednocześnie.</a:t>
            </a:r>
            <a:endParaRPr lang="pl-PL" sz="1800" b="0" strike="noStrike" spc="-1">
              <a:latin typeface="Arial"/>
            </a:endParaRPr>
          </a:p>
          <a:p>
            <a:pPr>
              <a:lnSpc>
                <a:spcPct val="100000"/>
              </a:lnSpc>
            </a:pPr>
            <a:r>
              <a:rPr lang="pl-PL" sz="1800" b="0" strike="noStrike" spc="-1">
                <a:solidFill>
                  <a:srgbClr val="000000"/>
                </a:solidFill>
                <a:latin typeface="Arial"/>
                <a:ea typeface="DejaVu Sans"/>
              </a:rPr>
              <a:t>Uszkodzona lub zabrudzona izolacja.</a:t>
            </a:r>
            <a:endParaRPr lang="pl-PL" sz="1800" b="0" strike="noStrike" spc="-1">
              <a:latin typeface="Arial"/>
            </a:endParaRPr>
          </a:p>
          <a:p>
            <a:pPr>
              <a:lnSpc>
                <a:spcPct val="100000"/>
              </a:lnSpc>
            </a:pPr>
            <a:r>
              <a:rPr lang="pl-PL" sz="1800" b="0" strike="noStrike" spc="-1">
                <a:solidFill>
                  <a:srgbClr val="000000"/>
                </a:solidFill>
                <a:latin typeface="Arial"/>
                <a:ea typeface="DejaVu Sans"/>
              </a:rPr>
              <a:t>Niewłaściwie dobrane rękawice.</a:t>
            </a:r>
            <a:endParaRPr lang="pl-PL" sz="1800" b="0" strike="noStrike" spc="-1">
              <a:latin typeface="Arial"/>
            </a:endParaRPr>
          </a:p>
          <a:p>
            <a:pPr>
              <a:lnSpc>
                <a:spcPct val="100000"/>
              </a:lnSpc>
            </a:pPr>
            <a:r>
              <a:rPr lang="pl-PL" sz="1800" b="0" strike="noStrike" spc="-1">
                <a:solidFill>
                  <a:srgbClr val="000000"/>
                </a:solidFill>
                <a:latin typeface="Arial"/>
                <a:ea typeface="DejaVu Sans"/>
              </a:rPr>
              <a:t>Brak osłon na częściach sąsiednich.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Ryzyko łuku elektrycznego.</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41" name="Prostokąt 540"/>
          <p:cNvSpPr/>
          <p:nvPr/>
        </p:nvSpPr>
        <p:spPr>
          <a:xfrm>
            <a:off x="83160" y="6480000"/>
            <a:ext cx="49561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https://demotywatory.pl/</a:t>
            </a:r>
            <a:endParaRPr lang="pl-PL" sz="1800" b="0" strike="noStrike" spc="-1">
              <a:latin typeface="Arial"/>
            </a:endParaRPr>
          </a:p>
        </p:txBody>
      </p:sp>
      <p:pic>
        <p:nvPicPr>
          <p:cNvPr id="542" name="Obraz 541"/>
          <p:cNvPicPr/>
          <p:nvPr/>
        </p:nvPicPr>
        <p:blipFill>
          <a:blip r:embed="rId2"/>
          <a:stretch/>
        </p:blipFill>
        <p:spPr>
          <a:xfrm>
            <a:off x="8460000" y="1980000"/>
            <a:ext cx="3618360" cy="4818600"/>
          </a:xfrm>
          <a:prstGeom prst="rect">
            <a:avLst/>
          </a:prstGeom>
          <a:ln w="0">
            <a:noFill/>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Prostokąt 542"/>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rękawicowa – wymagany sprzęt</a:t>
            </a:r>
            <a:endParaRPr lang="pl-PL" sz="2800" b="0" strike="noStrike" spc="-1">
              <a:latin typeface="Arial"/>
            </a:endParaRPr>
          </a:p>
        </p:txBody>
      </p:sp>
      <p:sp>
        <p:nvSpPr>
          <p:cNvPr id="544" name="Prostokąt 543"/>
          <p:cNvSpPr/>
          <p:nvPr/>
        </p:nvSpPr>
        <p:spPr>
          <a:xfrm>
            <a:off x="191880" y="2078640"/>
            <a:ext cx="827676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Środki ochrony indywidualnej (ŚOI):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Rękawice elektroizolacyjne.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Rękawice skórzane ochronne zakładane na rękawice elektroizolacyjne, jeżeli wymaga tego technologia.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Hełm elektroizolacyjny.</a:t>
            </a:r>
            <a:endParaRPr lang="pl-PL" sz="1800" b="0" strike="noStrike" spc="-1">
              <a:latin typeface="Arial"/>
            </a:endParaRPr>
          </a:p>
          <a:p>
            <a:pPr>
              <a:lnSpc>
                <a:spcPct val="100000"/>
              </a:lnSpc>
            </a:pPr>
            <a:r>
              <a:rPr lang="pl-PL" sz="1800" b="0" strike="noStrike" spc="-1">
                <a:solidFill>
                  <a:srgbClr val="000000"/>
                </a:solidFill>
                <a:latin typeface="Arial"/>
                <a:ea typeface="DejaVu Sans"/>
              </a:rPr>
              <a:t>Osłona twarzy chroniąca przed skutkami łuku elektrycznego.</a:t>
            </a:r>
            <a:endParaRPr lang="pl-PL" sz="1800" b="0" strike="noStrike" spc="-1">
              <a:latin typeface="Arial"/>
            </a:endParaRPr>
          </a:p>
          <a:p>
            <a:pPr>
              <a:lnSpc>
                <a:spcPct val="100000"/>
              </a:lnSpc>
            </a:pPr>
            <a:r>
              <a:rPr lang="pl-PL" sz="1800" b="0" strike="noStrike" spc="-1">
                <a:solidFill>
                  <a:srgbClr val="000000"/>
                </a:solidFill>
                <a:latin typeface="Arial"/>
                <a:ea typeface="DejaVu Sans"/>
              </a:rPr>
              <a:t>Odzież ochronna trudnopalna.</a:t>
            </a:r>
            <a:endParaRPr lang="pl-PL" sz="1800" b="0" strike="noStrike" spc="-1">
              <a:latin typeface="Arial"/>
            </a:endParaRPr>
          </a:p>
          <a:p>
            <a:pPr>
              <a:lnSpc>
                <a:spcPct val="100000"/>
              </a:lnSpc>
            </a:pPr>
            <a:r>
              <a:rPr lang="pl-PL" sz="1800" b="0" strike="noStrike" spc="-1">
                <a:solidFill>
                  <a:srgbClr val="000000"/>
                </a:solidFill>
                <a:latin typeface="Arial"/>
                <a:ea typeface="DejaVu Sans"/>
              </a:rPr>
              <a:t>Obuwie ochronne.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45" name="Prostokąt 544"/>
          <p:cNvSpPr/>
          <p:nvPr/>
        </p:nvSpPr>
        <p:spPr>
          <a:xfrm>
            <a:off x="83520" y="6480360"/>
            <a:ext cx="1716120" cy="34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https://hubix.pl/</a:t>
            </a:r>
            <a:endParaRPr lang="pl-PL" sz="1800" b="0" strike="noStrike" spc="-1">
              <a:latin typeface="Arial"/>
            </a:endParaRPr>
          </a:p>
        </p:txBody>
      </p:sp>
      <p:pic>
        <p:nvPicPr>
          <p:cNvPr id="546" name="Obraz 545"/>
          <p:cNvPicPr/>
          <p:nvPr/>
        </p:nvPicPr>
        <p:blipFill>
          <a:blip r:embed="rId2"/>
          <a:stretch/>
        </p:blipFill>
        <p:spPr>
          <a:xfrm>
            <a:off x="7920000" y="1980000"/>
            <a:ext cx="4139280" cy="4139280"/>
          </a:xfrm>
          <a:prstGeom prst="rect">
            <a:avLst/>
          </a:prstGeom>
          <a:ln w="0">
            <a:noFill/>
          </a:ln>
        </p:spPr>
      </p:pic>
      <p:pic>
        <p:nvPicPr>
          <p:cNvPr id="547" name="Obraz 546"/>
          <p:cNvPicPr/>
          <p:nvPr/>
        </p:nvPicPr>
        <p:blipFill>
          <a:blip r:embed="rId3"/>
          <a:stretch/>
        </p:blipFill>
        <p:spPr>
          <a:xfrm>
            <a:off x="4658040" y="4140000"/>
            <a:ext cx="2541240" cy="2541240"/>
          </a:xfrm>
          <a:prstGeom prst="rect">
            <a:avLst/>
          </a:prstGeom>
          <a:ln w="0">
            <a:noFill/>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 name="Prostokąt 547"/>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rękawicowa – wymagany sprzęt</a:t>
            </a:r>
            <a:endParaRPr lang="pl-PL" sz="2800" b="0" strike="noStrike" spc="-1">
              <a:latin typeface="Arial"/>
            </a:endParaRPr>
          </a:p>
        </p:txBody>
      </p:sp>
      <p:sp>
        <p:nvSpPr>
          <p:cNvPr id="549" name="Prostokąt 548"/>
          <p:cNvSpPr/>
          <p:nvPr/>
        </p:nvSpPr>
        <p:spPr>
          <a:xfrm>
            <a:off x="191880" y="2078640"/>
            <a:ext cx="827676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Środki ochrony zbiorowej i stanowiskowej</a:t>
            </a:r>
            <a:r>
              <a:rPr lang="pl-PL" sz="1800" b="0" strike="noStrike" spc="-1">
                <a:solidFill>
                  <a:srgbClr val="000000"/>
                </a:solidFill>
                <a:latin typeface="Arial"/>
                <a:ea typeface="DejaVu Sans"/>
              </a:rPr>
              <a: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Maty elektroizolacyjne.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Płachty elektroizolacyjne.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Osłony izolacyjne.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Profile i kaptury izolacyjne.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Wygrodzenie i oznakowanie strefy pracy.</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50" name="Prostokąt 549"/>
          <p:cNvSpPr/>
          <p:nvPr/>
        </p:nvSpPr>
        <p:spPr>
          <a:xfrm>
            <a:off x="83520" y="6480360"/>
            <a:ext cx="1716120" cy="34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https://hubix.pl/</a:t>
            </a:r>
            <a:endParaRPr lang="pl-PL" sz="1800" b="0" strike="noStrike" spc="-1">
              <a:latin typeface="Arial"/>
            </a:endParaRPr>
          </a:p>
        </p:txBody>
      </p:sp>
      <p:pic>
        <p:nvPicPr>
          <p:cNvPr id="551" name="Obraz 550"/>
          <p:cNvPicPr/>
          <p:nvPr/>
        </p:nvPicPr>
        <p:blipFill>
          <a:blip r:embed="rId2"/>
          <a:stretch/>
        </p:blipFill>
        <p:spPr>
          <a:xfrm>
            <a:off x="8689320" y="1440000"/>
            <a:ext cx="3189960" cy="2535840"/>
          </a:xfrm>
          <a:prstGeom prst="rect">
            <a:avLst/>
          </a:prstGeom>
          <a:ln w="0">
            <a:noFill/>
          </a:ln>
        </p:spPr>
      </p:pic>
      <p:pic>
        <p:nvPicPr>
          <p:cNvPr id="552" name="Obraz 551"/>
          <p:cNvPicPr/>
          <p:nvPr/>
        </p:nvPicPr>
        <p:blipFill>
          <a:blip r:embed="rId3"/>
          <a:stretch/>
        </p:blipFill>
        <p:spPr>
          <a:xfrm>
            <a:off x="5220000" y="3420000"/>
            <a:ext cx="3239280" cy="3239280"/>
          </a:xfrm>
          <a:prstGeom prst="rect">
            <a:avLst/>
          </a:prstGeom>
          <a:ln w="0">
            <a:noFill/>
          </a:ln>
        </p:spPr>
      </p:pic>
      <p:pic>
        <p:nvPicPr>
          <p:cNvPr id="553" name="Obraz 552"/>
          <p:cNvPicPr/>
          <p:nvPr/>
        </p:nvPicPr>
        <p:blipFill>
          <a:blip r:embed="rId4"/>
          <a:stretch/>
        </p:blipFill>
        <p:spPr>
          <a:xfrm>
            <a:off x="9180000" y="4140000"/>
            <a:ext cx="2519280" cy="2630520"/>
          </a:xfrm>
          <a:prstGeom prst="rect">
            <a:avLst/>
          </a:prstGeom>
          <a:ln w="0">
            <a:noFill/>
          </a:ln>
        </p:spPr>
      </p:pic>
      <p:pic>
        <p:nvPicPr>
          <p:cNvPr id="554" name="Obraz 553"/>
          <p:cNvPicPr/>
          <p:nvPr/>
        </p:nvPicPr>
        <p:blipFill>
          <a:blip r:embed="rId5"/>
          <a:stretch/>
        </p:blipFill>
        <p:spPr>
          <a:xfrm>
            <a:off x="3653280" y="4320000"/>
            <a:ext cx="874800" cy="2357280"/>
          </a:xfrm>
          <a:prstGeom prst="rect">
            <a:avLst/>
          </a:prstGeom>
          <a:ln w="0">
            <a:noFill/>
          </a:ln>
        </p:spPr>
      </p:pic>
      <p:pic>
        <p:nvPicPr>
          <p:cNvPr id="555" name="Obraz 554"/>
          <p:cNvPicPr/>
          <p:nvPr/>
        </p:nvPicPr>
        <p:blipFill>
          <a:blip r:embed="rId6"/>
          <a:stretch/>
        </p:blipFill>
        <p:spPr>
          <a:xfrm>
            <a:off x="540000" y="4499640"/>
            <a:ext cx="1979640" cy="1979640"/>
          </a:xfrm>
          <a:prstGeom prst="rect">
            <a:avLst/>
          </a:prstGeom>
          <a:ln w="0">
            <a:noFill/>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Prostokąt 555"/>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rękawicowa – narzędzia</a:t>
            </a:r>
            <a:endParaRPr lang="pl-PL" sz="2800" b="0" strike="noStrike" spc="-1">
              <a:latin typeface="Arial"/>
            </a:endParaRPr>
          </a:p>
        </p:txBody>
      </p:sp>
      <p:sp>
        <p:nvSpPr>
          <p:cNvPr id="557" name="Prostokąt 556"/>
          <p:cNvSpPr/>
          <p:nvPr/>
        </p:nvSpPr>
        <p:spPr>
          <a:xfrm>
            <a:off x="191880" y="2078640"/>
            <a:ext cx="827676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Do metody rękawicowej stosuje się </a:t>
            </a:r>
            <a:r>
              <a:rPr lang="pl-PL" sz="1800" b="1" strike="noStrike" spc="-1" dirty="0">
                <a:solidFill>
                  <a:srgbClr val="000000"/>
                </a:solidFill>
                <a:latin typeface="Arial"/>
                <a:ea typeface="DejaVu Sans"/>
              </a:rPr>
              <a:t>narzędzia izolowane</a:t>
            </a:r>
            <a:r>
              <a:rPr lang="pl-PL" sz="1800" b="0" strike="noStrike" spc="-1" dirty="0">
                <a:solidFill>
                  <a:srgbClr val="000000"/>
                </a:solidFill>
                <a:latin typeface="Arial"/>
                <a:ea typeface="DejaVu Sans"/>
              </a:rPr>
              <a:t> przeznaczone do pracy pod napięciem.</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Przykładowe narzędzia:</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Wkrętaki izolowane.</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Szczypce izolowane.</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Klucze płaskie izolowane.</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Klucze nasadowe izolowane.</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Grzechotki i przedłużki izolowane.</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Nożyce do kabli z izolacją.</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Noże monterskie izolowane.</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Uchwyty i zaciski izolowane.</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Kleszcze do bezpieczników.</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Przyrządy pomiarowe dopuszczone do pracy przy instalacjach nn.</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p:txBody>
      </p:sp>
      <p:sp>
        <p:nvSpPr>
          <p:cNvPr id="558" name="Prostokąt 557"/>
          <p:cNvSpPr/>
          <p:nvPr/>
        </p:nvSpPr>
        <p:spPr>
          <a:xfrm>
            <a:off x="83520" y="6480360"/>
            <a:ext cx="243576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Www.wiha.com</a:t>
            </a:r>
            <a:endParaRPr lang="pl-PL" sz="1800" b="0" strike="noStrike" spc="-1">
              <a:latin typeface="Arial"/>
            </a:endParaRPr>
          </a:p>
        </p:txBody>
      </p:sp>
      <p:pic>
        <p:nvPicPr>
          <p:cNvPr id="559" name="Obraz 558"/>
          <p:cNvPicPr/>
          <p:nvPr/>
        </p:nvPicPr>
        <p:blipFill>
          <a:blip r:embed="rId2"/>
          <a:stretch/>
        </p:blipFill>
        <p:spPr>
          <a:xfrm>
            <a:off x="8210520" y="900000"/>
            <a:ext cx="3734280" cy="5604480"/>
          </a:xfrm>
          <a:prstGeom prst="rect">
            <a:avLst/>
          </a:prstGeom>
          <a:ln w="0">
            <a:noFill/>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 name="Prostokąt 559"/>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rękawicowa – narzędzia</a:t>
            </a:r>
            <a:endParaRPr lang="pl-PL" sz="2800" b="0" strike="noStrike" spc="-1">
              <a:latin typeface="Arial"/>
            </a:endParaRPr>
          </a:p>
        </p:txBody>
      </p:sp>
      <p:sp>
        <p:nvSpPr>
          <p:cNvPr id="561" name="Prostokąt 560"/>
          <p:cNvSpPr/>
          <p:nvPr/>
        </p:nvSpPr>
        <p:spPr>
          <a:xfrm>
            <a:off x="254880" y="1620000"/>
            <a:ext cx="1186740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Pracę należy wykonywać na sprzęcie wskazanym w instrukcji danego Operatora Sieci. Przed przystąpieniem do pracy należy zweryfikować stan izolacji urządzenia oraz jego certyfikację umieszoną na nadruku urządzenia.</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62" name="Prostokąt 561"/>
          <p:cNvSpPr/>
          <p:nvPr/>
        </p:nvSpPr>
        <p:spPr>
          <a:xfrm>
            <a:off x="83520" y="6480360"/>
            <a:ext cx="279576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https://wkretakikk.pl/</a:t>
            </a:r>
            <a:endParaRPr lang="pl-PL" sz="1800" b="0" strike="noStrike" spc="-1">
              <a:latin typeface="Arial"/>
            </a:endParaRPr>
          </a:p>
        </p:txBody>
      </p:sp>
      <p:pic>
        <p:nvPicPr>
          <p:cNvPr id="563" name="Obraz 562"/>
          <p:cNvPicPr/>
          <p:nvPr/>
        </p:nvPicPr>
        <p:blipFill>
          <a:blip r:embed="rId2"/>
          <a:stretch/>
        </p:blipFill>
        <p:spPr>
          <a:xfrm>
            <a:off x="3849480" y="2418120"/>
            <a:ext cx="3709800" cy="2621160"/>
          </a:xfrm>
          <a:prstGeom prst="rect">
            <a:avLst/>
          </a:prstGeom>
          <a:ln w="0">
            <a:noFill/>
          </a:ln>
        </p:spPr>
      </p:pic>
      <p:pic>
        <p:nvPicPr>
          <p:cNvPr id="564" name="Obraz 563"/>
          <p:cNvPicPr/>
          <p:nvPr/>
        </p:nvPicPr>
        <p:blipFill>
          <a:blip r:embed="rId3"/>
          <a:stretch/>
        </p:blipFill>
        <p:spPr>
          <a:xfrm>
            <a:off x="149760" y="2700000"/>
            <a:ext cx="3449520" cy="3770280"/>
          </a:xfrm>
          <a:prstGeom prst="rect">
            <a:avLst/>
          </a:prstGeom>
          <a:ln w="0">
            <a:noFill/>
          </a:ln>
        </p:spPr>
      </p:pic>
      <p:pic>
        <p:nvPicPr>
          <p:cNvPr id="565" name="Obraz 564"/>
          <p:cNvPicPr/>
          <p:nvPr/>
        </p:nvPicPr>
        <p:blipFill>
          <a:blip r:embed="rId4"/>
          <a:stretch/>
        </p:blipFill>
        <p:spPr>
          <a:xfrm>
            <a:off x="7800120" y="2418120"/>
            <a:ext cx="4259160" cy="4319280"/>
          </a:xfrm>
          <a:prstGeom prst="rect">
            <a:avLst/>
          </a:prstGeom>
          <a:ln w="0">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 name="Prostokąt 565"/>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rękawicowa – kolejność przygotowania</a:t>
            </a:r>
            <a:endParaRPr lang="pl-PL" sz="2800" b="0" strike="noStrike" spc="-1">
              <a:latin typeface="Arial"/>
            </a:endParaRPr>
          </a:p>
        </p:txBody>
      </p:sp>
      <p:sp>
        <p:nvSpPr>
          <p:cNvPr id="567" name="Prostokąt 566"/>
          <p:cNvSpPr/>
          <p:nvPr/>
        </p:nvSpPr>
        <p:spPr>
          <a:xfrm>
            <a:off x="350640" y="1984680"/>
            <a:ext cx="1186740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1. Sprawdzenie polecenia pracy i karty technologicznej.</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2. Rozpoznanie układu elektrycznego.</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3. Wyznaczenie i oznakowanie strefy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4. Sprawdzenie narzędzi i środków ochrony.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5. Założenie środków ochrony indywidualnej.</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6. Osłonięcie elementów sąsiednich.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7. Wykonanie czynności zgodnie z technologią.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8. Kontrola połączeń i uporządkowanie stanowiska.</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68" name="Prostokąt 567"/>
          <p:cNvSpPr/>
          <p:nvPr/>
        </p:nvSpPr>
        <p:spPr>
          <a:xfrm>
            <a:off x="83520" y="6480360"/>
            <a:ext cx="279576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https://hubix.pl</a:t>
            </a:r>
            <a:endParaRPr lang="pl-PL" sz="1800" b="0" strike="noStrike" spc="-1">
              <a:latin typeface="Arial"/>
            </a:endParaRPr>
          </a:p>
        </p:txBody>
      </p:sp>
      <p:pic>
        <p:nvPicPr>
          <p:cNvPr id="569" name="Obraz 568"/>
          <p:cNvPicPr/>
          <p:nvPr/>
        </p:nvPicPr>
        <p:blipFill>
          <a:blip r:embed="rId2"/>
          <a:stretch/>
        </p:blipFill>
        <p:spPr>
          <a:xfrm>
            <a:off x="9360000" y="1620000"/>
            <a:ext cx="2542680" cy="3884040"/>
          </a:xfrm>
          <a:prstGeom prst="rect">
            <a:avLst/>
          </a:prstGeom>
          <a:ln w="0">
            <a:noFill/>
          </a:ln>
        </p:spPr>
      </p:pic>
      <p:pic>
        <p:nvPicPr>
          <p:cNvPr id="570" name="Obraz 569"/>
          <p:cNvPicPr/>
          <p:nvPr/>
        </p:nvPicPr>
        <p:blipFill>
          <a:blip r:embed="rId3"/>
          <a:stretch/>
        </p:blipFill>
        <p:spPr>
          <a:xfrm>
            <a:off x="6120000" y="3600000"/>
            <a:ext cx="3059280" cy="3059280"/>
          </a:xfrm>
          <a:prstGeom prst="rect">
            <a:avLst/>
          </a:prstGeom>
          <a:ln w="0">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Prostokąt 570"/>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drążkowa – zasada pracy</a:t>
            </a:r>
            <a:endParaRPr lang="pl-PL" sz="2800" b="0" strike="noStrike" spc="-1">
              <a:latin typeface="Arial"/>
            </a:endParaRPr>
          </a:p>
        </p:txBody>
      </p:sp>
      <p:sp>
        <p:nvSpPr>
          <p:cNvPr id="572" name="Prostokąt 571"/>
          <p:cNvSpPr/>
          <p:nvPr/>
        </p:nvSpPr>
        <p:spPr>
          <a:xfrm>
            <a:off x="350640" y="1984680"/>
            <a:ext cx="702864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Metoda drążkowa polega na wykonywaniu czynności z bezpiecznej odległości, bez bezpośredniego zbliżania rąk do elementów czynnych.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Pracownik używa drążków elektroizolacyjnych, chwytaków, końcówek roboczych lub narzędzi montowanych na izolowanych wysięgnikach.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Izolację pomiędzy monterem a częścią czynną zapewnia przede wszystkim drążek lub narzędzie izolacyjne.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73" name="Prostokąt 572"/>
          <p:cNvSpPr/>
          <p:nvPr/>
        </p:nvSpPr>
        <p:spPr>
          <a:xfrm>
            <a:off x="83520" y="6480360"/>
            <a:ext cx="279576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https://hubix.pl</a:t>
            </a:r>
            <a:endParaRPr lang="pl-PL" sz="1800" b="0" strike="noStrike" spc="-1">
              <a:latin typeface="Arial"/>
            </a:endParaRPr>
          </a:p>
        </p:txBody>
      </p:sp>
      <p:pic>
        <p:nvPicPr>
          <p:cNvPr id="574" name="Obraz 573"/>
          <p:cNvPicPr/>
          <p:nvPr/>
        </p:nvPicPr>
        <p:blipFill>
          <a:blip r:embed="rId2"/>
          <a:stretch/>
        </p:blipFill>
        <p:spPr>
          <a:xfrm>
            <a:off x="7543440" y="1984680"/>
            <a:ext cx="4515840" cy="4515840"/>
          </a:xfrm>
          <a:prstGeom prst="rect">
            <a:avLst/>
          </a:prstGeom>
          <a:ln w="0">
            <a:noFill/>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Prostokąt 574"/>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drążkowa – kiedy się ją stosuje ? </a:t>
            </a:r>
            <a:endParaRPr lang="pl-PL" sz="2800" b="0" strike="noStrike" spc="-1">
              <a:latin typeface="Arial"/>
            </a:endParaRPr>
          </a:p>
        </p:txBody>
      </p:sp>
      <p:sp>
        <p:nvSpPr>
          <p:cNvPr id="576" name="Prostokąt 575"/>
          <p:cNvSpPr/>
          <p:nvPr/>
        </p:nvSpPr>
        <p:spPr>
          <a:xfrm>
            <a:off x="350640" y="1984680"/>
            <a:ext cx="702864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Metodę drążkową stosuje się tam, gdzie bezpieczniej jest zachować dystans od elementów pod napięciem.</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1" strike="noStrike" spc="-1" dirty="0">
                <a:solidFill>
                  <a:srgbClr val="000000"/>
                </a:solidFill>
                <a:latin typeface="Arial"/>
                <a:ea typeface="DejaVu Sans"/>
              </a:rPr>
              <a:t>Przykładowe zastosowania:</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Prace na liniach napowietrznych nn.</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Manipulacje przy osprzęcie znajdującym się na wysokości.</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Zakładanie lub zdejmowanie osłon izolacyjnych.</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Przemieszczanie przewodów.</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Usuwanie ciał obcych z przewodów.</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Prace przy ograniczonym dostępie do elementów czynnych.</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Niektóre czynności przy wycince gałęzi w pobliżu linii.</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p:txBody>
      </p:sp>
      <p:sp>
        <p:nvSpPr>
          <p:cNvPr id="577" name="Prostokąt 576"/>
          <p:cNvSpPr/>
          <p:nvPr/>
        </p:nvSpPr>
        <p:spPr>
          <a:xfrm>
            <a:off x="83520" y="6480360"/>
            <a:ext cx="279576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https://hubix.pl</a:t>
            </a:r>
            <a:endParaRPr lang="pl-PL" sz="1800" b="0" strike="noStrike" spc="-1">
              <a:latin typeface="Arial"/>
            </a:endParaRPr>
          </a:p>
        </p:txBody>
      </p:sp>
      <p:pic>
        <p:nvPicPr>
          <p:cNvPr id="578" name="Obraz 577"/>
          <p:cNvPicPr/>
          <p:nvPr/>
        </p:nvPicPr>
        <p:blipFill>
          <a:blip r:embed="rId2"/>
          <a:stretch/>
        </p:blipFill>
        <p:spPr>
          <a:xfrm>
            <a:off x="7970400" y="1440000"/>
            <a:ext cx="3548880" cy="5345280"/>
          </a:xfrm>
          <a:prstGeom prst="rect">
            <a:avLst/>
          </a:prstGeom>
          <a:ln w="0">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Prostokąt 578"/>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drążkowa – główne zagrożenia </a:t>
            </a:r>
            <a:endParaRPr lang="pl-PL" sz="2800" b="0" strike="noStrike" spc="-1">
              <a:latin typeface="Arial"/>
            </a:endParaRPr>
          </a:p>
        </p:txBody>
      </p:sp>
      <p:sp>
        <p:nvSpPr>
          <p:cNvPr id="580" name="Prostokąt 579"/>
          <p:cNvSpPr/>
          <p:nvPr/>
        </p:nvSpPr>
        <p:spPr>
          <a:xfrm>
            <a:off x="350640" y="1984680"/>
            <a:ext cx="702864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W metodzie drążkowej zagrożenie wynika z nieprawidłowej odległości, utraty kontroli nad narzędziem lub zetknięcia elementów o różnych potencjałach.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Zagrożenia typowe: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Zbyt krótki lub niewłaściwy drążek.</a:t>
            </a:r>
            <a:endParaRPr lang="pl-PL" sz="1800" b="0" strike="noStrike" spc="-1">
              <a:latin typeface="Arial"/>
            </a:endParaRPr>
          </a:p>
          <a:p>
            <a:pPr>
              <a:lnSpc>
                <a:spcPct val="100000"/>
              </a:lnSpc>
            </a:pPr>
            <a:r>
              <a:rPr lang="pl-PL" sz="1800" b="0" strike="noStrike" spc="-1">
                <a:solidFill>
                  <a:srgbClr val="000000"/>
                </a:solidFill>
                <a:latin typeface="Arial"/>
                <a:ea typeface="DejaVu Sans"/>
              </a:rPr>
              <a:t>Uszkodzona powierzchnia izolacyjna drążka.</a:t>
            </a:r>
            <a:endParaRPr lang="pl-PL" sz="1800" b="0" strike="noStrike" spc="-1">
              <a:latin typeface="Arial"/>
            </a:endParaRPr>
          </a:p>
          <a:p>
            <a:pPr>
              <a:lnSpc>
                <a:spcPct val="100000"/>
              </a:lnSpc>
            </a:pPr>
            <a:r>
              <a:rPr lang="pl-PL" sz="1800" b="0" strike="noStrike" spc="-1">
                <a:solidFill>
                  <a:srgbClr val="000000"/>
                </a:solidFill>
                <a:latin typeface="Arial"/>
                <a:ea typeface="DejaVu Sans"/>
              </a:rPr>
              <a:t>Zawilgocenie lub zabrudzenie narzędzia.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Brak stabilnej pozycji pracownika.</a:t>
            </a:r>
            <a:endParaRPr lang="pl-PL" sz="1800" b="0" strike="noStrike" spc="-1">
              <a:latin typeface="Arial"/>
            </a:endParaRPr>
          </a:p>
          <a:p>
            <a:pPr>
              <a:lnSpc>
                <a:spcPct val="100000"/>
              </a:lnSpc>
            </a:pPr>
            <a:r>
              <a:rPr lang="pl-PL" sz="1800" b="0" strike="noStrike" spc="-1">
                <a:solidFill>
                  <a:srgbClr val="000000"/>
                </a:solidFill>
                <a:latin typeface="Arial"/>
                <a:ea typeface="DejaVu Sans"/>
              </a:rPr>
              <a:t>Nieoczekiwany ruch przewodu.</a:t>
            </a:r>
            <a:endParaRPr lang="pl-PL" sz="1800" b="0" strike="noStrike" spc="-1">
              <a:latin typeface="Arial"/>
            </a:endParaRPr>
          </a:p>
          <a:p>
            <a:pPr>
              <a:lnSpc>
                <a:spcPct val="100000"/>
              </a:lnSpc>
            </a:pPr>
            <a:r>
              <a:rPr lang="pl-PL" sz="1800" b="0" strike="noStrike" spc="-1">
                <a:solidFill>
                  <a:srgbClr val="000000"/>
                </a:solidFill>
                <a:latin typeface="Arial"/>
                <a:ea typeface="DejaVu Sans"/>
              </a:rPr>
              <a:t>Kontakt narzędzia z elementami sąsiednimi.</a:t>
            </a:r>
            <a:endParaRPr lang="pl-PL" sz="1800" b="0" strike="noStrike" spc="-1">
              <a:latin typeface="Arial"/>
            </a:endParaRPr>
          </a:p>
          <a:p>
            <a:pPr>
              <a:lnSpc>
                <a:spcPct val="100000"/>
              </a:lnSpc>
            </a:pPr>
            <a:r>
              <a:rPr lang="pl-PL" sz="1800" b="0" strike="noStrike" spc="-1">
                <a:solidFill>
                  <a:srgbClr val="000000"/>
                </a:solidFill>
                <a:latin typeface="Arial"/>
                <a:ea typeface="DejaVu Sans"/>
              </a:rPr>
              <a:t>Praca przy silnym wietrze lub ograniczonej widoczności.</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81" name="Prostokąt 580"/>
          <p:cNvSpPr/>
          <p:nvPr/>
        </p:nvSpPr>
        <p:spPr>
          <a:xfrm>
            <a:off x="83520" y="6480360"/>
            <a:ext cx="279576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https://hubix.pl</a:t>
            </a:r>
            <a:endParaRPr lang="pl-PL" sz="1800" b="0" strike="noStrike" spc="-1">
              <a:latin typeface="Arial"/>
            </a:endParaRPr>
          </a:p>
        </p:txBody>
      </p:sp>
      <p:pic>
        <p:nvPicPr>
          <p:cNvPr id="582" name="Obraz 581"/>
          <p:cNvPicPr/>
          <p:nvPr/>
        </p:nvPicPr>
        <p:blipFill>
          <a:blip r:embed="rId2"/>
          <a:stretch/>
        </p:blipFill>
        <p:spPr>
          <a:xfrm>
            <a:off x="6660000" y="2700000"/>
            <a:ext cx="5375160" cy="3646440"/>
          </a:xfrm>
          <a:prstGeom prst="rect">
            <a:avLst/>
          </a:prstGeom>
          <a:ln w="0">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ytuł 1_77"/>
          <p:cNvSpPr/>
          <p:nvPr/>
        </p:nvSpPr>
        <p:spPr>
          <a:xfrm>
            <a:off x="838440" y="5792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08" name="Prostokąt 107"/>
          <p:cNvSpPr/>
          <p:nvPr/>
        </p:nvSpPr>
        <p:spPr>
          <a:xfrm>
            <a:off x="0" y="6120360"/>
            <a:ext cx="1187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https://www.gov.pl/web/kppsp-tczew/zasady-postepowania-na-wypadek-pozaru</a:t>
            </a:r>
            <a:endParaRPr lang="pl-PL" sz="1800" b="0" strike="noStrike" spc="-1">
              <a:latin typeface="Arial"/>
            </a:endParaRPr>
          </a:p>
        </p:txBody>
      </p:sp>
      <p:sp>
        <p:nvSpPr>
          <p:cNvPr id="109" name="Prostokąt 108"/>
          <p:cNvSpPr/>
          <p:nvPr/>
        </p:nvSpPr>
        <p:spPr>
          <a:xfrm>
            <a:off x="0" y="6511680"/>
            <a:ext cx="1133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https://www.youtube.com/watch?v=ji_yLxw6-lk&amp;t=2s</a:t>
            </a:r>
            <a:endParaRPr lang="pl-PL" sz="1800" b="0" strike="noStrike" spc="-1">
              <a:latin typeface="Arial"/>
            </a:endParaRPr>
          </a:p>
        </p:txBody>
      </p:sp>
      <p:sp>
        <p:nvSpPr>
          <p:cNvPr id="110" name="Prostokąt 109"/>
          <p:cNvSpPr/>
          <p:nvPr/>
        </p:nvSpPr>
        <p:spPr>
          <a:xfrm>
            <a:off x="720000" y="180720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 przypadku powstania pożaru wszyscy zobowiązani są podjąć działania w celu jego likwidacji</a:t>
            </a:r>
            <a:r>
              <a:rPr lang="pl-PL" sz="1800" b="0" strike="noStrike" spc="-1">
                <a:solidFill>
                  <a:srgbClr val="000000"/>
                </a:solidFill>
                <a:latin typeface="Arial"/>
                <a:ea typeface="DejaVu Sans"/>
              </a:rPr>
              <a: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zaalarmować niezwłocznie, przy użyciu wszystkich dostępnych środków osoby będące w strefie zagrożenia,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wezwać straż pożarną.</a:t>
            </a:r>
            <a:endParaRPr lang="pl-PL" sz="1800" b="0" strike="noStrike" spc="-1">
              <a:latin typeface="Arial"/>
            </a:endParaRPr>
          </a:p>
        </p:txBody>
      </p:sp>
      <p:pic>
        <p:nvPicPr>
          <p:cNvPr id="111" name="Obraz 110"/>
          <p:cNvPicPr/>
          <p:nvPr/>
        </p:nvPicPr>
        <p:blipFill>
          <a:blip r:embed="rId2"/>
          <a:stretch/>
        </p:blipFill>
        <p:spPr>
          <a:xfrm>
            <a:off x="3420000" y="2880000"/>
            <a:ext cx="4597920" cy="3199680"/>
          </a:xfrm>
          <a:prstGeom prst="rect">
            <a:avLst/>
          </a:prstGeom>
          <a:ln w="0">
            <a:noFill/>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Prostokąt 582"/>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drążkowa – narzędzia</a:t>
            </a:r>
            <a:endParaRPr lang="pl-PL" sz="2800" b="0" strike="noStrike" spc="-1">
              <a:latin typeface="Arial"/>
            </a:endParaRPr>
          </a:p>
        </p:txBody>
      </p:sp>
      <p:sp>
        <p:nvSpPr>
          <p:cNvPr id="584" name="Prostokąt 583"/>
          <p:cNvSpPr/>
          <p:nvPr/>
        </p:nvSpPr>
        <p:spPr>
          <a:xfrm>
            <a:off x="83520" y="6480360"/>
            <a:ext cx="729576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https://www.hotlinetools.com/</a:t>
            </a:r>
            <a:endParaRPr lang="pl-PL" sz="1800" b="0" strike="noStrike" spc="-1">
              <a:latin typeface="Arial"/>
            </a:endParaRPr>
          </a:p>
        </p:txBody>
      </p:sp>
      <p:pic>
        <p:nvPicPr>
          <p:cNvPr id="585" name="Obraz 584"/>
          <p:cNvPicPr/>
          <p:nvPr/>
        </p:nvPicPr>
        <p:blipFill>
          <a:blip r:embed="rId2"/>
          <a:stretch/>
        </p:blipFill>
        <p:spPr>
          <a:xfrm>
            <a:off x="7380000" y="1559160"/>
            <a:ext cx="4679280" cy="5305320"/>
          </a:xfrm>
          <a:prstGeom prst="rect">
            <a:avLst/>
          </a:prstGeom>
          <a:ln w="0">
            <a:noFill/>
          </a:ln>
        </p:spPr>
      </p:pic>
      <p:sp>
        <p:nvSpPr>
          <p:cNvPr id="586" name="Prostokąt 585"/>
          <p:cNvSpPr/>
          <p:nvPr/>
        </p:nvSpPr>
        <p:spPr>
          <a:xfrm>
            <a:off x="180000" y="1982160"/>
            <a:ext cx="8083440" cy="3417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Przykładowe narzędzia: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Drążki elektroizolacyjne.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Drążki teleskopowe.</a:t>
            </a:r>
            <a:endParaRPr lang="pl-PL" sz="1800" b="0" strike="noStrike" spc="-1">
              <a:latin typeface="Arial"/>
            </a:endParaRPr>
          </a:p>
          <a:p>
            <a:pPr>
              <a:lnSpc>
                <a:spcPct val="100000"/>
              </a:lnSpc>
            </a:pPr>
            <a:r>
              <a:rPr lang="pl-PL" sz="1800" b="0" strike="noStrike" spc="-1">
                <a:solidFill>
                  <a:srgbClr val="000000"/>
                </a:solidFill>
                <a:latin typeface="Arial"/>
                <a:ea typeface="DejaVu Sans"/>
              </a:rPr>
              <a:t>Chwytaki izolacyjne.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Końcówki robocze do drążków.</a:t>
            </a:r>
            <a:endParaRPr lang="pl-PL" sz="1800" b="0" strike="noStrike" spc="-1">
              <a:latin typeface="Arial"/>
            </a:endParaRPr>
          </a:p>
          <a:p>
            <a:pPr>
              <a:lnSpc>
                <a:spcPct val="100000"/>
              </a:lnSpc>
            </a:pPr>
            <a:r>
              <a:rPr lang="pl-PL" sz="1800" b="0" strike="noStrike" spc="-1">
                <a:solidFill>
                  <a:srgbClr val="000000"/>
                </a:solidFill>
                <a:latin typeface="Arial"/>
                <a:ea typeface="DejaVu Sans"/>
              </a:rPr>
              <a:t>Uchwyty do zakładania osłon.</a:t>
            </a:r>
            <a:endParaRPr lang="pl-PL" sz="1800" b="0" strike="noStrike" spc="-1">
              <a:latin typeface="Arial"/>
            </a:endParaRPr>
          </a:p>
          <a:p>
            <a:pPr>
              <a:lnSpc>
                <a:spcPct val="100000"/>
              </a:lnSpc>
            </a:pPr>
            <a:r>
              <a:rPr lang="pl-PL" sz="1800" b="0" strike="noStrike" spc="-1">
                <a:solidFill>
                  <a:srgbClr val="000000"/>
                </a:solidFill>
                <a:latin typeface="Arial"/>
                <a:ea typeface="DejaVu Sans"/>
              </a:rPr>
              <a:t>Zaciski i adaptery izolowane.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Przyrządy do manipulacji przewodami.</a:t>
            </a:r>
            <a:endParaRPr lang="pl-PL" sz="1800" b="0" strike="noStrike" spc="-1">
              <a:latin typeface="Arial"/>
            </a:endParaRPr>
          </a:p>
          <a:p>
            <a:pPr>
              <a:lnSpc>
                <a:spcPct val="100000"/>
              </a:lnSpc>
            </a:pPr>
            <a:r>
              <a:rPr lang="pl-PL" sz="1800" b="0" strike="noStrike" spc="-1">
                <a:solidFill>
                  <a:srgbClr val="000000"/>
                </a:solidFill>
                <a:latin typeface="Arial"/>
                <a:ea typeface="DejaVu Sans"/>
              </a:rPr>
              <a:t>Narzędzia do usuwania ciał obcych.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Izolowane pilarki lub narzędzia wysięgnikowe, </a:t>
            </a:r>
            <a:endParaRPr lang="pl-PL" sz="1800" b="0" strike="noStrike" spc="-1">
              <a:latin typeface="Arial"/>
            </a:endParaRPr>
          </a:p>
          <a:p>
            <a:pPr>
              <a:lnSpc>
                <a:spcPct val="100000"/>
              </a:lnSpc>
            </a:pPr>
            <a:r>
              <a:rPr lang="pl-PL" sz="1800" b="0" strike="noStrike" spc="-1">
                <a:solidFill>
                  <a:srgbClr val="000000"/>
                </a:solidFill>
                <a:latin typeface="Arial"/>
                <a:ea typeface="DejaVu Sans"/>
              </a:rPr>
              <a:t>jeżeli przewiduje je technologia.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Wskaźniki napięcia i przyrządy kontrolne.</a:t>
            </a:r>
            <a:endParaRPr lang="pl-PL" sz="1800" b="0" strike="noStrike" spc="-1">
              <a:latin typeface="Aria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 name="Prostokąt 586"/>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drążkowa – kolejność przygotowania </a:t>
            </a:r>
            <a:endParaRPr lang="pl-PL" sz="2800" b="0" strike="noStrike" spc="-1">
              <a:latin typeface="Arial"/>
            </a:endParaRPr>
          </a:p>
        </p:txBody>
      </p:sp>
      <p:sp>
        <p:nvSpPr>
          <p:cNvPr id="588" name="Prostokąt 587"/>
          <p:cNvSpPr/>
          <p:nvPr/>
        </p:nvSpPr>
        <p:spPr>
          <a:xfrm>
            <a:off x="350640" y="1984680"/>
            <a:ext cx="702864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1. Ustalenie miejsca pracy i technologii.</a:t>
            </a:r>
            <a:endParaRPr lang="pl-PL" sz="1800" b="0" strike="noStrike" spc="-1">
              <a:latin typeface="Arial"/>
            </a:endParaRPr>
          </a:p>
          <a:p>
            <a:pPr>
              <a:lnSpc>
                <a:spcPct val="100000"/>
              </a:lnSpc>
            </a:pPr>
            <a:r>
              <a:rPr lang="pl-PL" sz="1800" b="0" strike="noStrike" spc="-1">
                <a:solidFill>
                  <a:srgbClr val="000000"/>
                </a:solidFill>
                <a:latin typeface="Arial"/>
                <a:ea typeface="DejaVu Sans"/>
              </a:rPr>
              <a:t>2. Ocena odległości od części czynnych.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3. Dobór właściwego drążka i końcówki roboczej.</a:t>
            </a:r>
            <a:endParaRPr lang="pl-PL" sz="1800" b="0" strike="noStrike" spc="-1">
              <a:latin typeface="Arial"/>
            </a:endParaRPr>
          </a:p>
          <a:p>
            <a:pPr>
              <a:lnSpc>
                <a:spcPct val="100000"/>
              </a:lnSpc>
            </a:pPr>
            <a:r>
              <a:rPr lang="pl-PL" sz="1800" b="0" strike="noStrike" spc="-1">
                <a:solidFill>
                  <a:srgbClr val="000000"/>
                </a:solidFill>
                <a:latin typeface="Arial"/>
                <a:ea typeface="DejaVu Sans"/>
              </a:rPr>
              <a:t>4. Kontrola czystości i stanu powierzchni izolacyjnej.</a:t>
            </a:r>
            <a:endParaRPr lang="pl-PL" sz="1800" b="0" strike="noStrike" spc="-1">
              <a:latin typeface="Arial"/>
            </a:endParaRPr>
          </a:p>
          <a:p>
            <a:pPr>
              <a:lnSpc>
                <a:spcPct val="100000"/>
              </a:lnSpc>
            </a:pPr>
            <a:r>
              <a:rPr lang="pl-PL" sz="1800" b="0" strike="noStrike" spc="-1">
                <a:solidFill>
                  <a:srgbClr val="000000"/>
                </a:solidFill>
                <a:latin typeface="Arial"/>
                <a:ea typeface="DejaVu Sans"/>
              </a:rPr>
              <a:t>5. Sprawdzenie warunków atmosferycznych.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6. Zabezpieczenie terenu pod stanowiskiem.</a:t>
            </a:r>
            <a:endParaRPr lang="pl-PL" sz="1800" b="0" strike="noStrike" spc="-1">
              <a:latin typeface="Arial"/>
            </a:endParaRPr>
          </a:p>
          <a:p>
            <a:pPr>
              <a:lnSpc>
                <a:spcPct val="100000"/>
              </a:lnSpc>
            </a:pPr>
            <a:r>
              <a:rPr lang="pl-PL" sz="1800" b="0" strike="noStrike" spc="-1">
                <a:solidFill>
                  <a:srgbClr val="000000"/>
                </a:solidFill>
                <a:latin typeface="Arial"/>
                <a:ea typeface="DejaVu Sans"/>
              </a:rPr>
              <a:t>7. Ustawienie podnośnika lub stanowiska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8. Wykonanie czynności z zachowaniem stabilnej pozycji.</a:t>
            </a:r>
            <a:endParaRPr lang="pl-PL" sz="1800" b="0" strike="noStrike" spc="-1">
              <a:latin typeface="Arial"/>
            </a:endParaRPr>
          </a:p>
          <a:p>
            <a:pPr>
              <a:lnSpc>
                <a:spcPct val="100000"/>
              </a:lnSpc>
            </a:pPr>
            <a:r>
              <a:rPr lang="pl-PL" sz="1800" b="0" strike="noStrike" spc="-1">
                <a:solidFill>
                  <a:srgbClr val="000000"/>
                </a:solidFill>
                <a:latin typeface="Arial"/>
                <a:ea typeface="DejaVu Sans"/>
              </a:rPr>
              <a:t>9. Kontrola efektu pracy i bezpieczne wycofanie narzędzi.</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89" name="Prostokąt 588"/>
          <p:cNvSpPr/>
          <p:nvPr/>
        </p:nvSpPr>
        <p:spPr>
          <a:xfrm>
            <a:off x="83520" y="6480360"/>
            <a:ext cx="279576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https://hubix.pl</a:t>
            </a:r>
            <a:endParaRPr lang="pl-PL" sz="1800" b="0" strike="noStrike" spc="-1">
              <a:latin typeface="Arial"/>
            </a:endParaRPr>
          </a:p>
        </p:txBody>
      </p:sp>
      <p:pic>
        <p:nvPicPr>
          <p:cNvPr id="590" name="Obraz 589"/>
          <p:cNvPicPr/>
          <p:nvPr/>
        </p:nvPicPr>
        <p:blipFill>
          <a:blip r:embed="rId2"/>
          <a:stretch/>
        </p:blipFill>
        <p:spPr>
          <a:xfrm>
            <a:off x="8280000" y="1807560"/>
            <a:ext cx="2684880" cy="3951720"/>
          </a:xfrm>
          <a:prstGeom prst="rect">
            <a:avLst/>
          </a:prstGeom>
          <a:ln w="0">
            <a:noFill/>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Prostokąt 590"/>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na potencjale – zasada pracy</a:t>
            </a:r>
            <a:endParaRPr lang="pl-PL" sz="2800" b="0" strike="noStrike" spc="-1">
              <a:latin typeface="Arial"/>
            </a:endParaRPr>
          </a:p>
        </p:txBody>
      </p:sp>
      <p:sp>
        <p:nvSpPr>
          <p:cNvPr id="592" name="Prostokąt 591"/>
          <p:cNvSpPr/>
          <p:nvPr/>
        </p:nvSpPr>
        <p:spPr>
          <a:xfrm>
            <a:off x="305280" y="2160000"/>
            <a:ext cx="9054000" cy="367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Metoda na potencjale polega na tym, że pracownik lub stanowisko pracy zostaje doprowadzone do potencjału elementu, przy którym wykonywana jest praca.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Po wyrównaniu potencjałów pracownik i element roboczy znajdują się na tym samym potencjale elektrycznym.</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Metoda ta wymaga bardzo ścisłej organizacji, specjalistycznego przygotowania i dokładnego przestrzegania technologii.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Metoda na potencjale jest stosowana tam, gdzie przewiduje ją instrukcja i karta technologiczna oraz gdzie możliwe jest bezpieczne wyrównanie potencjałów.</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Nie wolno stosować tej metody intuicyjnie ani zastępować nią metody rękawicowej lub drążkowej bez podstawy w instrukcji.</a:t>
            </a:r>
            <a:endParaRPr lang="pl-PL" sz="1800" b="0" strike="noStrike" spc="-1">
              <a:latin typeface="Arial"/>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 name="Prostokąt 592"/>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na potencjale – główne zagrożenia</a:t>
            </a:r>
            <a:endParaRPr lang="pl-PL" sz="2800" b="0" strike="noStrike" spc="-1">
              <a:latin typeface="Arial"/>
            </a:endParaRPr>
          </a:p>
        </p:txBody>
      </p:sp>
      <p:sp>
        <p:nvSpPr>
          <p:cNvPr id="594" name="Prostokąt 593"/>
          <p:cNvSpPr/>
          <p:nvPr/>
        </p:nvSpPr>
        <p:spPr>
          <a:xfrm>
            <a:off x="305280" y="2160000"/>
            <a:ext cx="9054000" cy="316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Największym zagrożeniem jest niekontrolowana różnica potencjałów oraz przypadkowe zbliżenie do elementów o innym potencjale.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Zagrożenia typowe: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Brak pełnego wyrównania potencjałów.</a:t>
            </a:r>
            <a:endParaRPr lang="pl-PL" sz="1800" b="0" strike="noStrike" spc="-1">
              <a:latin typeface="Arial"/>
            </a:endParaRPr>
          </a:p>
          <a:p>
            <a:pPr>
              <a:lnSpc>
                <a:spcPct val="100000"/>
              </a:lnSpc>
            </a:pPr>
            <a:r>
              <a:rPr lang="pl-PL" sz="1800" b="0" strike="noStrike" spc="-1">
                <a:solidFill>
                  <a:srgbClr val="000000"/>
                </a:solidFill>
                <a:latin typeface="Arial"/>
                <a:ea typeface="DejaVu Sans"/>
              </a:rPr>
              <a:t>Kontakt z elementem sąsiednim o innym potencjale.</a:t>
            </a:r>
            <a:endParaRPr lang="pl-PL" sz="1800" b="0" strike="noStrike" spc="-1">
              <a:latin typeface="Arial"/>
            </a:endParaRPr>
          </a:p>
          <a:p>
            <a:pPr>
              <a:lnSpc>
                <a:spcPct val="100000"/>
              </a:lnSpc>
            </a:pPr>
            <a:r>
              <a:rPr lang="pl-PL" sz="1800" b="0" strike="noStrike" spc="-1">
                <a:solidFill>
                  <a:srgbClr val="000000"/>
                </a:solidFill>
                <a:latin typeface="Arial"/>
                <a:ea typeface="DejaVu Sans"/>
              </a:rPr>
              <a:t>Niewłaściwe przygotowanie stanowiska.</a:t>
            </a:r>
            <a:endParaRPr lang="pl-PL" sz="1800" b="0" strike="noStrike" spc="-1">
              <a:latin typeface="Arial"/>
            </a:endParaRPr>
          </a:p>
          <a:p>
            <a:pPr>
              <a:lnSpc>
                <a:spcPct val="100000"/>
              </a:lnSpc>
            </a:pPr>
            <a:r>
              <a:rPr lang="pl-PL" sz="1800" b="0" strike="noStrike" spc="-1">
                <a:solidFill>
                  <a:srgbClr val="000000"/>
                </a:solidFill>
                <a:latin typeface="Arial"/>
                <a:ea typeface="DejaVu Sans"/>
              </a:rPr>
              <a:t>Błędna identyfikacja układu elektrycznego.</a:t>
            </a:r>
            <a:endParaRPr lang="pl-PL" sz="1800" b="0" strike="noStrike" spc="-1">
              <a:latin typeface="Arial"/>
            </a:endParaRPr>
          </a:p>
          <a:p>
            <a:pPr>
              <a:lnSpc>
                <a:spcPct val="100000"/>
              </a:lnSpc>
            </a:pPr>
            <a:r>
              <a:rPr lang="pl-PL" sz="1800" b="0" strike="noStrike" spc="-1">
                <a:solidFill>
                  <a:srgbClr val="000000"/>
                </a:solidFill>
                <a:latin typeface="Arial"/>
                <a:ea typeface="DejaVu Sans"/>
              </a:rPr>
              <a:t>Nieprawidłowa kolejność czynności.</a:t>
            </a:r>
            <a:endParaRPr lang="pl-PL" sz="1800" b="0" strike="noStrike" spc="-1">
              <a:latin typeface="Arial"/>
            </a:endParaRPr>
          </a:p>
          <a:p>
            <a:pPr>
              <a:lnSpc>
                <a:spcPct val="100000"/>
              </a:lnSpc>
            </a:pPr>
            <a:r>
              <a:rPr lang="pl-PL" sz="1800" b="0" strike="noStrike" spc="-1">
                <a:solidFill>
                  <a:srgbClr val="000000"/>
                </a:solidFill>
                <a:latin typeface="Arial"/>
                <a:ea typeface="DejaVu Sans"/>
              </a:rPr>
              <a:t>Niedostateczne osłonięcie części sąsiednich.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Ryzyko zwarcia i łuku elektrycznego.</a:t>
            </a:r>
            <a:endParaRPr lang="pl-PL" sz="1800" b="0" strike="noStrike" spc="-1">
              <a:latin typeface="Arial"/>
            </a:endParaRPr>
          </a:p>
        </p:txBody>
      </p:sp>
      <p:pic>
        <p:nvPicPr>
          <p:cNvPr id="595" name="Obraz 594"/>
          <p:cNvPicPr/>
          <p:nvPr/>
        </p:nvPicPr>
        <p:blipFill>
          <a:blip r:embed="rId2"/>
          <a:stretch/>
        </p:blipFill>
        <p:spPr>
          <a:xfrm>
            <a:off x="6840000" y="2852280"/>
            <a:ext cx="3932640" cy="3447000"/>
          </a:xfrm>
          <a:prstGeom prst="rect">
            <a:avLst/>
          </a:prstGeom>
          <a:ln w="0">
            <a:noFill/>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 name="Prostokąt 595"/>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na potencjale – zasady szczególnej ostrożności</a:t>
            </a:r>
            <a:endParaRPr lang="pl-PL" sz="2800" b="0" strike="noStrike" spc="-1">
              <a:latin typeface="Arial"/>
            </a:endParaRPr>
          </a:p>
        </p:txBody>
      </p:sp>
      <p:pic>
        <p:nvPicPr>
          <p:cNvPr id="597" name="Obraz 596"/>
          <p:cNvPicPr/>
          <p:nvPr/>
        </p:nvPicPr>
        <p:blipFill>
          <a:blip r:embed="rId2"/>
          <a:stretch/>
        </p:blipFill>
        <p:spPr>
          <a:xfrm>
            <a:off x="6840000" y="2852280"/>
            <a:ext cx="3932640" cy="3447000"/>
          </a:xfrm>
          <a:prstGeom prst="rect">
            <a:avLst/>
          </a:prstGeom>
          <a:ln w="0">
            <a:noFill/>
          </a:ln>
        </p:spPr>
      </p:pic>
      <p:sp>
        <p:nvSpPr>
          <p:cNvPr id="598" name="Prostokąt 597"/>
          <p:cNvSpPr/>
          <p:nvPr/>
        </p:nvSpPr>
        <p:spPr>
          <a:xfrm>
            <a:off x="305280" y="2160000"/>
            <a:ext cx="9054000" cy="367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1. Nie rozpoczynać pracy bez jednoznacznej technologii.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2. Sprawdzić zgodność miejsca pracy z poleceniem.</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3. Ustalić, które elementy mają ten sam potencjał, a które są niebezpieczne.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4. Osłonić elementy sąsiednie.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5. Unikać jednoczesnego kontaktu z różnymi potencjałami.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6. Utrzymywać stałą łączność w zespole.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7. Przerwać pracę przy każdej zmianie warunków </a:t>
            </a:r>
            <a:endParaRPr lang="pl-PL" sz="1800" b="0" strike="noStrike" spc="-1">
              <a:latin typeface="Arial"/>
            </a:endParaRPr>
          </a:p>
          <a:p>
            <a:pPr>
              <a:lnSpc>
                <a:spcPct val="100000"/>
              </a:lnSpc>
            </a:pPr>
            <a:r>
              <a:rPr lang="pl-PL" sz="1800" b="1" strike="noStrike" spc="-1">
                <a:solidFill>
                  <a:srgbClr val="000000"/>
                </a:solidFill>
                <a:latin typeface="Arial"/>
                <a:ea typeface="DejaVu Sans"/>
              </a:rPr>
              <a:t>bezpieczeństwa.</a:t>
            </a:r>
            <a:endParaRPr lang="pl-PL" sz="1800" b="0" strike="noStrike" spc="-1">
              <a:latin typeface="Aria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Prostokąt 598"/>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Porównanie trzyech metod PPN</a:t>
            </a:r>
            <a:endParaRPr lang="pl-PL" sz="2800" b="0" strike="noStrike" spc="-1">
              <a:latin typeface="Arial"/>
            </a:endParaRPr>
          </a:p>
        </p:txBody>
      </p:sp>
      <p:sp>
        <p:nvSpPr>
          <p:cNvPr id="600" name="Prostokąt 599"/>
          <p:cNvSpPr/>
          <p:nvPr/>
        </p:nvSpPr>
        <p:spPr>
          <a:xfrm>
            <a:off x="305280" y="2160000"/>
            <a:ext cx="9054000" cy="3929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Metoda rękawicowa: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Praca blisko elementu czynnego. Ochronę zapewniają rękawice, osłony, maty i narzędzia izolowane.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Metoda drążkowa: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Praca z odległości. Ochronę zapewnia dystans oraz izolacyjność drążków i końcówek roboczych.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Metoda na potencjale: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Praca po wyrównaniu potencjału. Ochronę zapewnia kontrolowane doprowadzenie pracownika lub stanowiska do potencjału roboczego oraz odizolowanie od innych potencjałów.</a:t>
            </a:r>
            <a:endParaRPr lang="pl-PL" sz="1800" b="0" strike="noStrike" spc="-1">
              <a:latin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Prostokąt 600"/>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Dobór metody do zadania </a:t>
            </a:r>
            <a:endParaRPr lang="pl-PL" sz="2800" b="0" strike="noStrike" spc="-1">
              <a:latin typeface="Arial"/>
            </a:endParaRPr>
          </a:p>
        </p:txBody>
      </p:sp>
      <p:sp>
        <p:nvSpPr>
          <p:cNvPr id="602" name="Prostokąt 601"/>
          <p:cNvSpPr/>
          <p:nvPr/>
        </p:nvSpPr>
        <p:spPr>
          <a:xfrm>
            <a:off x="350640" y="1984680"/>
            <a:ext cx="702864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Dobór metody nie zależy od wygody pracownika, lecz od technologii i oceny ryzyka.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Należy uwzględnić:</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Rodzaj urządzenia.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Napięcie i prąd roboczy.</a:t>
            </a:r>
            <a:endParaRPr lang="pl-PL" sz="1800" b="0" strike="noStrike" spc="-1">
              <a:latin typeface="Arial"/>
            </a:endParaRPr>
          </a:p>
          <a:p>
            <a:pPr>
              <a:lnSpc>
                <a:spcPct val="100000"/>
              </a:lnSpc>
            </a:pPr>
            <a:r>
              <a:rPr lang="pl-PL" sz="1800" b="0" strike="noStrike" spc="-1">
                <a:solidFill>
                  <a:srgbClr val="000000"/>
                </a:solidFill>
                <a:latin typeface="Arial"/>
                <a:ea typeface="DejaVu Sans"/>
              </a:rPr>
              <a:t>Dostęp do elementów czynnych.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Możliwość osłonięcia części sąsiednich.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Warunki atmosferyczne.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Miejsce pracy: rozdzielnica, złącze, linia, słup, podnośnik.</a:t>
            </a:r>
            <a:endParaRPr lang="pl-PL" sz="1800" b="0" strike="noStrike" spc="-1">
              <a:latin typeface="Arial"/>
            </a:endParaRPr>
          </a:p>
          <a:p>
            <a:pPr>
              <a:lnSpc>
                <a:spcPct val="100000"/>
              </a:lnSpc>
            </a:pPr>
            <a:r>
              <a:rPr lang="pl-PL" sz="1800" b="0" strike="noStrike" spc="-1">
                <a:solidFill>
                  <a:srgbClr val="000000"/>
                </a:solidFill>
                <a:latin typeface="Arial"/>
                <a:ea typeface="DejaVu Sans"/>
              </a:rPr>
              <a:t>Kwalifikacje zespołu.</a:t>
            </a:r>
            <a:endParaRPr lang="pl-PL" sz="1800" b="0" strike="noStrike" spc="-1">
              <a:latin typeface="Arial"/>
            </a:endParaRPr>
          </a:p>
          <a:p>
            <a:pPr>
              <a:lnSpc>
                <a:spcPct val="100000"/>
              </a:lnSpc>
            </a:pPr>
            <a:r>
              <a:rPr lang="pl-PL" sz="1800" b="0" strike="noStrike" spc="-1">
                <a:solidFill>
                  <a:srgbClr val="000000"/>
                </a:solidFill>
                <a:latin typeface="Arial"/>
                <a:ea typeface="DejaVu Sans"/>
              </a:rPr>
              <a:t>Dostępność właściwych narzędzi.</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603" name="Obraz 602"/>
          <p:cNvPicPr/>
          <p:nvPr/>
        </p:nvPicPr>
        <p:blipFill>
          <a:blip r:embed="rId2"/>
          <a:stretch/>
        </p:blipFill>
        <p:spPr>
          <a:xfrm>
            <a:off x="9360000" y="1440000"/>
            <a:ext cx="2218320" cy="1780200"/>
          </a:xfrm>
          <a:prstGeom prst="rect">
            <a:avLst/>
          </a:prstGeom>
          <a:ln w="0">
            <a:noFill/>
          </a:ln>
        </p:spPr>
      </p:pic>
      <p:pic>
        <p:nvPicPr>
          <p:cNvPr id="604" name="Obraz 603"/>
          <p:cNvPicPr/>
          <p:nvPr/>
        </p:nvPicPr>
        <p:blipFill>
          <a:blip r:embed="rId3"/>
          <a:stretch/>
        </p:blipFill>
        <p:spPr>
          <a:xfrm>
            <a:off x="6805800" y="3600000"/>
            <a:ext cx="2913480" cy="2208600"/>
          </a:xfrm>
          <a:prstGeom prst="rect">
            <a:avLst/>
          </a:prstGeom>
          <a:ln w="0">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Prostokąt 604"/>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Procedura LOTO  </a:t>
            </a:r>
            <a:endParaRPr lang="pl-PL" sz="2800" b="0" strike="noStrike" spc="-1">
              <a:latin typeface="Arial"/>
            </a:endParaRPr>
          </a:p>
        </p:txBody>
      </p:sp>
      <p:sp>
        <p:nvSpPr>
          <p:cNvPr id="606" name="Prostokąt 605"/>
          <p:cNvSpPr/>
          <p:nvPr/>
        </p:nvSpPr>
        <p:spPr>
          <a:xfrm>
            <a:off x="350640" y="1620000"/>
            <a:ext cx="1184112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Jeżeli wykonywane prace umożliwiają odłączenie zasilania należy z takiej możliwości skorzystać. Stosuje się wówczas procedurę </a:t>
            </a:r>
            <a:r>
              <a:rPr lang="pl-PL" sz="1800" b="1" strike="noStrike" spc="-1">
                <a:solidFill>
                  <a:srgbClr val="000000"/>
                </a:solidFill>
                <a:latin typeface="Arial"/>
                <a:ea typeface="DejaVu Sans"/>
              </a:rPr>
              <a:t>LOTO</a:t>
            </a:r>
            <a:r>
              <a:rPr lang="pl-PL" sz="1800" b="0" strike="noStrike" spc="-1">
                <a:solidFill>
                  <a:srgbClr val="000000"/>
                </a:solidFill>
                <a:latin typeface="Arial"/>
                <a:ea typeface="DejaVu Sans"/>
              </a:rPr>
              <a: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LockOut</a:t>
            </a:r>
            <a:r>
              <a:rPr lang="pl-PL" sz="1800" b="0" strike="noStrike" spc="-1">
                <a:solidFill>
                  <a:srgbClr val="000000"/>
                </a:solidFill>
                <a:latin typeface="Arial"/>
                <a:ea typeface="DejaVu Sans"/>
              </a:rPr>
              <a:t> — zablokowanie źródła energii,</a:t>
            </a:r>
            <a:endParaRPr lang="pl-PL" sz="1800" b="0" strike="noStrike" spc="-1">
              <a:latin typeface="Arial"/>
            </a:endParaRPr>
          </a:p>
          <a:p>
            <a:pPr>
              <a:lnSpc>
                <a:spcPct val="100000"/>
              </a:lnSpc>
            </a:pPr>
            <a:r>
              <a:rPr lang="pl-PL" sz="1800" b="1" strike="noStrike" spc="-1">
                <a:solidFill>
                  <a:srgbClr val="000000"/>
                </a:solidFill>
                <a:latin typeface="Arial"/>
                <a:ea typeface="DejaVu Sans"/>
              </a:rPr>
              <a:t>TagOut</a:t>
            </a:r>
            <a:r>
              <a:rPr lang="pl-PL" sz="1800" b="0" strike="noStrike" spc="-1">
                <a:solidFill>
                  <a:srgbClr val="000000"/>
                </a:solidFill>
                <a:latin typeface="Arial"/>
                <a:ea typeface="DejaVu Sans"/>
              </a:rPr>
              <a:t> — oznakowanie blokady informacją ostrzegawczą.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Celem procedury jest uniemożliwienie przypadkowego załączenia urządzenia podczas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Procedura zawiera następujące etapy:</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07" name="Prostokąt 606"/>
          <p:cNvSpPr/>
          <p:nvPr/>
        </p:nvSpPr>
        <p:spPr>
          <a:xfrm>
            <a:off x="360000" y="4341600"/>
            <a:ext cx="6839640" cy="239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latin typeface="Arial"/>
              </a:rPr>
              <a:t>1. Identyfikacja źródeł energii.</a:t>
            </a:r>
          </a:p>
          <a:p>
            <a:pPr>
              <a:lnSpc>
                <a:spcPct val="100000"/>
              </a:lnSpc>
            </a:pPr>
            <a:r>
              <a:rPr lang="pl-PL" sz="1800" b="0" strike="noStrike" spc="-1">
                <a:latin typeface="Arial"/>
              </a:rPr>
              <a:t>2. Wyłączenie urządzenia / obwodu.</a:t>
            </a:r>
          </a:p>
          <a:p>
            <a:pPr>
              <a:lnSpc>
                <a:spcPct val="100000"/>
              </a:lnSpc>
            </a:pPr>
            <a:r>
              <a:rPr lang="pl-PL" sz="1800" b="0" strike="noStrike" spc="-1">
                <a:latin typeface="Arial"/>
              </a:rPr>
              <a:t>3. Odłączenie zasilania.</a:t>
            </a:r>
          </a:p>
          <a:p>
            <a:pPr>
              <a:lnSpc>
                <a:spcPct val="100000"/>
              </a:lnSpc>
            </a:pPr>
            <a:r>
              <a:rPr lang="pl-PL" sz="1800" b="0" strike="noStrike" spc="-1">
                <a:latin typeface="Arial"/>
              </a:rPr>
              <a:t>4. Założenie blokady.</a:t>
            </a:r>
          </a:p>
          <a:p>
            <a:pPr>
              <a:lnSpc>
                <a:spcPct val="100000"/>
              </a:lnSpc>
            </a:pPr>
            <a:r>
              <a:rPr lang="pl-PL" sz="1800" b="0" strike="noStrike" spc="-1">
                <a:latin typeface="Arial"/>
              </a:rPr>
              <a:t>5. Umieszczenie TAGa.</a:t>
            </a:r>
          </a:p>
          <a:p>
            <a:pPr>
              <a:lnSpc>
                <a:spcPct val="100000"/>
              </a:lnSpc>
            </a:pPr>
            <a:r>
              <a:rPr lang="pl-PL" sz="1800" b="0" strike="noStrike" spc="-1">
                <a:latin typeface="Arial"/>
              </a:rPr>
              <a:t>6. Sprawdzenie braku energii.</a:t>
            </a:r>
          </a:p>
          <a:p>
            <a:pPr>
              <a:lnSpc>
                <a:spcPct val="100000"/>
              </a:lnSpc>
            </a:pPr>
            <a:r>
              <a:rPr lang="pl-PL" sz="1800" b="0" strike="noStrike" spc="-1">
                <a:latin typeface="Arial"/>
              </a:rPr>
              <a:t>7. Wykonanie pracy.</a:t>
            </a:r>
          </a:p>
          <a:p>
            <a:pPr>
              <a:lnSpc>
                <a:spcPct val="100000"/>
              </a:lnSpc>
            </a:pPr>
            <a:r>
              <a:rPr lang="pl-PL" sz="1800" b="0" strike="noStrike" spc="-1">
                <a:latin typeface="Arial"/>
              </a:rPr>
              <a:t>8. Kontrolowane zdjęcie blokad.</a:t>
            </a:r>
          </a:p>
        </p:txBody>
      </p:sp>
      <p:pic>
        <p:nvPicPr>
          <p:cNvPr id="608" name="Obraz 607"/>
          <p:cNvPicPr/>
          <p:nvPr/>
        </p:nvPicPr>
        <p:blipFill>
          <a:blip r:embed="rId2"/>
          <a:stretch/>
        </p:blipFill>
        <p:spPr>
          <a:xfrm>
            <a:off x="5940000" y="3780000"/>
            <a:ext cx="3686400" cy="2879640"/>
          </a:xfrm>
          <a:prstGeom prst="rect">
            <a:avLst/>
          </a:prstGeom>
          <a:ln w="0">
            <a:noFill/>
          </a:ln>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Prostokąt 608"/>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TAG — zawartość i wypełnienie  </a:t>
            </a:r>
            <a:endParaRPr lang="pl-PL" sz="2800" b="0" strike="noStrike" spc="-1">
              <a:latin typeface="Arial"/>
            </a:endParaRPr>
          </a:p>
        </p:txBody>
      </p:sp>
      <p:sp>
        <p:nvSpPr>
          <p:cNvPr id="610" name="Prostokąt 609"/>
          <p:cNvSpPr/>
          <p:nvPr/>
        </p:nvSpPr>
        <p:spPr>
          <a:xfrm>
            <a:off x="398520" y="2340000"/>
            <a:ext cx="1184112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TAG powinien zawierać:</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imię i nazwisko osoby zakładającej blokadę,</a:t>
            </a:r>
            <a:endParaRPr lang="pl-PL" sz="1800" b="0" strike="noStrike" spc="-1">
              <a:latin typeface="Arial"/>
            </a:endParaRPr>
          </a:p>
          <a:p>
            <a:pPr>
              <a:lnSpc>
                <a:spcPct val="100000"/>
              </a:lnSpc>
            </a:pPr>
            <a:r>
              <a:rPr lang="pl-PL" sz="1800" b="0" strike="noStrike" spc="-1">
                <a:solidFill>
                  <a:srgbClr val="000000"/>
                </a:solidFill>
                <a:latin typeface="Arial"/>
                <a:ea typeface="DejaVu Sans"/>
              </a:rPr>
              <a:t>- datę i godzinę założenia,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powód blokady,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numer polecenia lub zlecenia,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ostrzeżenie: „Nie załączać”,</a:t>
            </a:r>
            <a:endParaRPr lang="pl-PL" sz="1800" b="0" strike="noStrike" spc="-1">
              <a:latin typeface="Arial"/>
            </a:endParaRPr>
          </a:p>
          <a:p>
            <a:pPr>
              <a:lnSpc>
                <a:spcPct val="100000"/>
              </a:lnSpc>
            </a:pPr>
            <a:r>
              <a:rPr lang="pl-PL" sz="1800" b="0" strike="noStrike" spc="-1">
                <a:solidFill>
                  <a:srgbClr val="000000"/>
                </a:solidFill>
                <a:latin typeface="Arial"/>
                <a:ea typeface="DejaVu Sans"/>
              </a:rPr>
              <a:t>- dane kontaktowe lub identyfikator pracownika.</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611" name="Obraz 610"/>
          <p:cNvPicPr/>
          <p:nvPr/>
        </p:nvPicPr>
        <p:blipFill>
          <a:blip r:embed="rId2"/>
          <a:stretch/>
        </p:blipFill>
        <p:spPr>
          <a:xfrm>
            <a:off x="6045840" y="1620000"/>
            <a:ext cx="4933080" cy="4647600"/>
          </a:xfrm>
          <a:prstGeom prst="rect">
            <a:avLst/>
          </a:prstGeom>
          <a:ln w="0">
            <a:noFill/>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 name="Prostokąt 611"/>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Blokady i ich zastosowanie</a:t>
            </a:r>
            <a:endParaRPr lang="pl-PL" sz="2800" b="0" strike="noStrike" spc="-1">
              <a:latin typeface="Arial"/>
            </a:endParaRPr>
          </a:p>
        </p:txBody>
      </p:sp>
      <p:sp>
        <p:nvSpPr>
          <p:cNvPr id="613" name="Prostokąt 612"/>
          <p:cNvSpPr/>
          <p:nvPr/>
        </p:nvSpPr>
        <p:spPr>
          <a:xfrm>
            <a:off x="907560" y="2001600"/>
            <a:ext cx="5932080" cy="239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Przykłady blokad:</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kłódki bezpieczeństwa,</a:t>
            </a:r>
          </a:p>
          <a:p>
            <a:pPr>
              <a:lnSpc>
                <a:spcPct val="100000"/>
              </a:lnSpc>
            </a:pPr>
            <a:r>
              <a:rPr lang="pl-PL" sz="1800" b="0" strike="noStrike" spc="-1">
                <a:latin typeface="Arial"/>
              </a:rPr>
              <a:t>- blokady wyłączników,</a:t>
            </a:r>
          </a:p>
          <a:p>
            <a:pPr>
              <a:lnSpc>
                <a:spcPct val="100000"/>
              </a:lnSpc>
            </a:pPr>
            <a:r>
              <a:rPr lang="pl-PL" sz="1800" b="0" strike="noStrike" spc="-1">
                <a:latin typeface="Arial"/>
              </a:rPr>
              <a:t>- blokady zaworów,</a:t>
            </a:r>
          </a:p>
          <a:p>
            <a:pPr>
              <a:lnSpc>
                <a:spcPct val="100000"/>
              </a:lnSpc>
            </a:pPr>
            <a:r>
              <a:rPr lang="pl-PL" sz="1800" b="0" strike="noStrike" spc="-1">
                <a:latin typeface="Arial"/>
              </a:rPr>
              <a:t>- haspy wielokłódkowe,</a:t>
            </a:r>
          </a:p>
          <a:p>
            <a:pPr>
              <a:lnSpc>
                <a:spcPct val="100000"/>
              </a:lnSpc>
            </a:pPr>
            <a:r>
              <a:rPr lang="pl-PL" sz="1800" b="0" strike="noStrike" spc="-1">
                <a:latin typeface="Arial"/>
              </a:rPr>
              <a:t>- blokady wtyczek,</a:t>
            </a:r>
          </a:p>
          <a:p>
            <a:pPr>
              <a:lnSpc>
                <a:spcPct val="100000"/>
              </a:lnSpc>
            </a:pPr>
            <a:r>
              <a:rPr lang="pl-PL" sz="1800" b="0" strike="noStrike" spc="-1">
                <a:latin typeface="Arial"/>
              </a:rPr>
              <a:t>- skrzynki LOTO.</a:t>
            </a:r>
          </a:p>
        </p:txBody>
      </p:sp>
      <p:pic>
        <p:nvPicPr>
          <p:cNvPr id="614" name="Obraz 613"/>
          <p:cNvPicPr/>
          <p:nvPr/>
        </p:nvPicPr>
        <p:blipFill>
          <a:blip r:embed="rId2"/>
          <a:stretch/>
        </p:blipFill>
        <p:spPr>
          <a:xfrm>
            <a:off x="8280000" y="4303440"/>
            <a:ext cx="3779640" cy="2536200"/>
          </a:xfrm>
          <a:prstGeom prst="rect">
            <a:avLst/>
          </a:prstGeom>
          <a:ln w="0">
            <a:noFill/>
          </a:ln>
        </p:spPr>
      </p:pic>
      <p:pic>
        <p:nvPicPr>
          <p:cNvPr id="615" name="Obraz 614"/>
          <p:cNvPicPr/>
          <p:nvPr/>
        </p:nvPicPr>
        <p:blipFill>
          <a:blip r:embed="rId3"/>
          <a:stretch/>
        </p:blipFill>
        <p:spPr>
          <a:xfrm>
            <a:off x="4488120" y="1545120"/>
            <a:ext cx="3611520" cy="5294520"/>
          </a:xfrm>
          <a:prstGeom prst="rect">
            <a:avLst/>
          </a:prstGeom>
          <a:ln w="0">
            <a:noFill/>
          </a:ln>
        </p:spPr>
      </p:pic>
      <p:sp>
        <p:nvSpPr>
          <p:cNvPr id="616" name="Prostokąt 615"/>
          <p:cNvSpPr/>
          <p:nvPr/>
        </p:nvSpPr>
        <p:spPr>
          <a:xfrm>
            <a:off x="5760" y="6493320"/>
            <a:ext cx="887408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latin typeface="Arial"/>
              </a:rPr>
              <a:t>https://www.hts-polska.pl/skrzynka-blokowania-grupowego,274.html</a:t>
            </a:r>
          </a:p>
        </p:txBody>
      </p:sp>
      <p:pic>
        <p:nvPicPr>
          <p:cNvPr id="617" name="Obraz 616"/>
          <p:cNvPicPr/>
          <p:nvPr/>
        </p:nvPicPr>
        <p:blipFill>
          <a:blip r:embed="rId4"/>
          <a:stretch/>
        </p:blipFill>
        <p:spPr>
          <a:xfrm>
            <a:off x="7787880" y="128160"/>
            <a:ext cx="4271760" cy="2931480"/>
          </a:xfrm>
          <a:prstGeom prst="rect">
            <a:avLst/>
          </a:prstGeom>
          <a:ln w="0">
            <a:noFill/>
          </a:ln>
        </p:spPr>
      </p:pic>
      <p:pic>
        <p:nvPicPr>
          <p:cNvPr id="618" name="Obraz 617"/>
          <p:cNvPicPr/>
          <p:nvPr/>
        </p:nvPicPr>
        <p:blipFill>
          <a:blip r:embed="rId5"/>
          <a:stretch/>
        </p:blipFill>
        <p:spPr>
          <a:xfrm>
            <a:off x="900000" y="4282240"/>
            <a:ext cx="2816640" cy="2159640"/>
          </a:xfrm>
          <a:prstGeom prst="rect">
            <a:avLst/>
          </a:prstGeom>
          <a:ln w="0">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ytuł 1_78"/>
          <p:cNvSpPr/>
          <p:nvPr/>
        </p:nvSpPr>
        <p:spPr>
          <a:xfrm>
            <a:off x="838440" y="57888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13" name="Prostokąt 112"/>
          <p:cNvSpPr/>
          <p:nvPr/>
        </p:nvSpPr>
        <p:spPr>
          <a:xfrm>
            <a:off x="0" y="6120000"/>
            <a:ext cx="1151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https://www.gov.pl/web/kppsp-tczew/zasady-postepowania-na-wypadek-pozaru</a:t>
            </a:r>
            <a:endParaRPr lang="pl-PL" sz="1800" b="0" strike="noStrike" spc="-1">
              <a:latin typeface="Arial"/>
            </a:endParaRPr>
          </a:p>
        </p:txBody>
      </p:sp>
      <p:sp>
        <p:nvSpPr>
          <p:cNvPr id="114" name="Prostokąt 113"/>
          <p:cNvSpPr/>
          <p:nvPr/>
        </p:nvSpPr>
        <p:spPr>
          <a:xfrm>
            <a:off x="0" y="6511320"/>
            <a:ext cx="1187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https://www.youtube.com/watch?v=ji_yLxw6-lk&amp;t=2s</a:t>
            </a:r>
            <a:endParaRPr lang="pl-PL" sz="1800" b="0" strike="noStrike" spc="-1">
              <a:latin typeface="Arial"/>
            </a:endParaRPr>
          </a:p>
        </p:txBody>
      </p:sp>
      <p:pic>
        <p:nvPicPr>
          <p:cNvPr id="115" name="Obraz 114"/>
          <p:cNvPicPr/>
          <p:nvPr/>
        </p:nvPicPr>
        <p:blipFill>
          <a:blip r:embed="rId2"/>
          <a:stretch/>
        </p:blipFill>
        <p:spPr>
          <a:xfrm>
            <a:off x="720000" y="1903680"/>
            <a:ext cx="6178320" cy="3503160"/>
          </a:xfrm>
          <a:prstGeom prst="rect">
            <a:avLst/>
          </a:prstGeom>
          <a:ln w="0">
            <a:noFill/>
          </a:ln>
        </p:spPr>
      </p:pic>
      <p:sp>
        <p:nvSpPr>
          <p:cNvPr id="116" name="Prostokąt 115"/>
          <p:cNvSpPr/>
          <p:nvPr/>
        </p:nvSpPr>
        <p:spPr>
          <a:xfrm>
            <a:off x="1080000" y="5410080"/>
            <a:ext cx="10616760" cy="4087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GDY TYLKO ZAUWAŻYSZ POŻAR WEZWIJ POMOC</a:t>
            </a:r>
            <a:endParaRPr lang="pl-PL" sz="2800" b="0" strike="noStrike" spc="-1">
              <a:latin typeface="Arial"/>
            </a:endParaRPr>
          </a:p>
        </p:txBody>
      </p:sp>
      <p:pic>
        <p:nvPicPr>
          <p:cNvPr id="117" name="Obraz 116"/>
          <p:cNvPicPr/>
          <p:nvPr/>
        </p:nvPicPr>
        <p:blipFill>
          <a:blip r:embed="rId3"/>
          <a:stretch/>
        </p:blipFill>
        <p:spPr>
          <a:xfrm>
            <a:off x="7920000" y="1903680"/>
            <a:ext cx="3070080" cy="3493080"/>
          </a:xfrm>
          <a:prstGeom prst="rect">
            <a:avLst/>
          </a:prstGeom>
          <a:ln w="0">
            <a:noFill/>
          </a:ln>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 name="Prostokąt 618"/>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Wykonanie mufy odgałęźnej na kablu o izolacji z tworzyw sztucznych — RK-11 </a:t>
            </a:r>
            <a:endParaRPr lang="pl-PL" sz="2800" b="0" strike="noStrike" spc="-1">
              <a:latin typeface="Arial"/>
            </a:endParaRPr>
          </a:p>
        </p:txBody>
      </p:sp>
      <p:sp>
        <p:nvSpPr>
          <p:cNvPr id="620" name="Prostokąt 619"/>
          <p:cNvSpPr/>
          <p:nvPr/>
        </p:nvSpPr>
        <p:spPr>
          <a:xfrm>
            <a:off x="305280" y="2160000"/>
            <a:ext cx="9054000" cy="367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1. Nie rozpoczynać pracy bez jednoznacznej technologii.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2. Sprawdzić zgodność miejsca pracy z poleceniem.</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3. Ustalić, które elementy mają ten sam potencjał, a które są niebezpieczne.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4. Osłonić elementy sąsiednie.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5. Unikać jednoczesnego kontaktu z różnymi potencjałami.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6. Utrzymywać stałą łączność w zespole.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7. Przerwać pracę przy każdej zmianie warunków </a:t>
            </a:r>
            <a:endParaRPr lang="pl-PL" sz="1800" b="0" strike="noStrike" spc="-1">
              <a:latin typeface="Arial"/>
            </a:endParaRPr>
          </a:p>
          <a:p>
            <a:pPr>
              <a:lnSpc>
                <a:spcPct val="100000"/>
              </a:lnSpc>
            </a:pPr>
            <a:r>
              <a:rPr lang="pl-PL" sz="1800" b="1" strike="noStrike" spc="-1">
                <a:solidFill>
                  <a:srgbClr val="000000"/>
                </a:solidFill>
                <a:latin typeface="Arial"/>
                <a:ea typeface="DejaVu Sans"/>
              </a:rPr>
              <a:t>bezpieczeństwa.</a:t>
            </a:r>
            <a:endParaRPr lang="pl-PL" sz="1800" b="0" strike="noStrike" spc="-1">
              <a:latin typeface="Arial"/>
            </a:endParaRPr>
          </a:p>
        </p:txBody>
      </p:sp>
      <p:pic>
        <p:nvPicPr>
          <p:cNvPr id="621" name="Obraz 620"/>
          <p:cNvPicPr/>
          <p:nvPr/>
        </p:nvPicPr>
        <p:blipFill>
          <a:blip r:embed="rId2"/>
          <a:stretch/>
        </p:blipFill>
        <p:spPr>
          <a:xfrm>
            <a:off x="7200000" y="3960000"/>
            <a:ext cx="4544280" cy="1799640"/>
          </a:xfrm>
          <a:prstGeom prst="rect">
            <a:avLst/>
          </a:prstGeom>
          <a:ln w="0">
            <a:noFill/>
          </a:ln>
        </p:spPr>
      </p:pic>
      <p:sp>
        <p:nvSpPr>
          <p:cNvPr id="622" name="Prostokąt 621"/>
          <p:cNvSpPr/>
          <p:nvPr/>
        </p:nvSpPr>
        <p:spPr>
          <a:xfrm>
            <a:off x="87840" y="6237360"/>
            <a:ext cx="1161180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latin typeface="Arial"/>
              </a:rPr>
              <a:t>Źródło: karta technologiczna RK-11, ENERGA-OPERATOR S.A.; w instrukcji karta ma zadanie: „Wykonanie mufy odgałęźnej na kablu o izolacji z tworzyw sztucznych”, metoda „w kontakcie”.</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 name="Prostokąt 622"/>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Wykonanie mufy odgałęźnej na kablu o izolacji z tworzyw sztucznych — RK-12 </a:t>
            </a:r>
            <a:endParaRPr lang="pl-PL" sz="2800" b="0" strike="noStrike" spc="-1">
              <a:latin typeface="Arial"/>
            </a:endParaRPr>
          </a:p>
        </p:txBody>
      </p:sp>
      <p:sp>
        <p:nvSpPr>
          <p:cNvPr id="624" name="Prostokąt 623"/>
          <p:cNvSpPr/>
          <p:nvPr/>
        </p:nvSpPr>
        <p:spPr>
          <a:xfrm>
            <a:off x="305280" y="2160000"/>
            <a:ext cx="9054000" cy="367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W instrukcji ENERGA-OPERATOR procedura elementarna P-24 „Montaż mufy przelotowej” jest częścią karty RK-12 „Wykonanie mufy przelotowej na kablu o izolacji z tworzyw sztucznych”. Karta RK-12 dotyczy prac pod napięciem przy urządzeniach rozdzielczych i liniach kablowych do 1 kV, metodą „w kontakcie”. W składzie osobowym wskazano: kierujący zespołem — 1 osoba oraz członkowie zespołu — min. 1 osoba.</a:t>
            </a:r>
            <a:endParaRPr lang="pl-PL" sz="1800" b="0" strike="noStrike" spc="-1">
              <a:latin typeface="Arial"/>
            </a:endParaRPr>
          </a:p>
        </p:txBody>
      </p:sp>
      <p:pic>
        <p:nvPicPr>
          <p:cNvPr id="625" name="Obraz 624"/>
          <p:cNvPicPr/>
          <p:nvPr/>
        </p:nvPicPr>
        <p:blipFill>
          <a:blip r:embed="rId2"/>
          <a:stretch/>
        </p:blipFill>
        <p:spPr>
          <a:xfrm>
            <a:off x="7200000" y="3960000"/>
            <a:ext cx="4544280" cy="1799640"/>
          </a:xfrm>
          <a:prstGeom prst="rect">
            <a:avLst/>
          </a:prstGeom>
          <a:ln w="0">
            <a:noFill/>
          </a:ln>
        </p:spPr>
      </p:pic>
      <p:sp>
        <p:nvSpPr>
          <p:cNvPr id="626" name="Prostokąt 625"/>
          <p:cNvSpPr/>
          <p:nvPr/>
        </p:nvSpPr>
        <p:spPr>
          <a:xfrm>
            <a:off x="87840" y="6237360"/>
            <a:ext cx="1161180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latin typeface="Arial"/>
              </a:rPr>
              <a:t>Źródło: karta technologiczna RK-12, ENERGA-OPERATOR S.A.; w instrukcji karta ma zadanie: „Wykonanie mufy przelotowej na kablu o izolacji z tworzyw sztucznych”</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 name="Prostokąt 626"/>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Wykonanie mufy odgałęźnej na kablu o izolacji z tworzyw sztucznych — RK-12 </a:t>
            </a:r>
            <a:endParaRPr lang="pl-PL" sz="2800" b="0" strike="noStrike" spc="-1">
              <a:latin typeface="Arial"/>
            </a:endParaRPr>
          </a:p>
        </p:txBody>
      </p:sp>
      <p:sp>
        <p:nvSpPr>
          <p:cNvPr id="628" name="Prostokąt 627"/>
          <p:cNvSpPr/>
          <p:nvPr/>
        </p:nvSpPr>
        <p:spPr>
          <a:xfrm>
            <a:off x="87840" y="6237360"/>
            <a:ext cx="1161180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latin typeface="Arial"/>
              </a:rPr>
              <a:t>Źródło: karta technologiczna RK-12, ENERGA-OPERATOR S.A.; w instrukcji karta ma zadanie: „Wykonanie mufy przelotowej na kablu o izolacji z tworzyw sztucznych”</a:t>
            </a:r>
          </a:p>
        </p:txBody>
      </p:sp>
      <p:sp>
        <p:nvSpPr>
          <p:cNvPr id="629" name="Prostokąt 628"/>
          <p:cNvSpPr/>
          <p:nvPr/>
        </p:nvSpPr>
        <p:spPr>
          <a:xfrm>
            <a:off x="0" y="-64080"/>
            <a:ext cx="9539640" cy="648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Materiał:</a:t>
            </a:r>
          </a:p>
          <a:p>
            <a:pPr>
              <a:lnSpc>
                <a:spcPct val="100000"/>
              </a:lnSpc>
            </a:pPr>
            <a:endParaRPr lang="pl-PL" sz="1800" b="0" strike="noStrike" spc="-1">
              <a:latin typeface="Arial"/>
            </a:endParaRPr>
          </a:p>
          <a:p>
            <a:pPr>
              <a:lnSpc>
                <a:spcPct val="100000"/>
              </a:lnSpc>
            </a:pPr>
            <a:r>
              <a:rPr lang="pl-PL" sz="1800" b="0" strike="noStrike" spc="-1">
                <a:latin typeface="Arial"/>
              </a:rPr>
              <a:t>Mufa przelotowa — zestaw.</a:t>
            </a:r>
          </a:p>
          <a:p>
            <a:pPr>
              <a:lnSpc>
                <a:spcPct val="100000"/>
              </a:lnSpc>
            </a:pPr>
            <a:endParaRPr lang="pl-PL" sz="1800" b="0" strike="noStrike" spc="-1">
              <a:latin typeface="Arial"/>
            </a:endParaRPr>
          </a:p>
          <a:p>
            <a:pPr>
              <a:lnSpc>
                <a:spcPct val="100000"/>
              </a:lnSpc>
            </a:pPr>
            <a:r>
              <a:rPr lang="pl-PL" sz="1800" b="0" strike="noStrike" spc="-1">
                <a:latin typeface="Arial"/>
              </a:rPr>
              <a:t>Narzędzia:</a:t>
            </a:r>
          </a:p>
          <a:p>
            <a:pPr>
              <a:lnSpc>
                <a:spcPct val="100000"/>
              </a:lnSpc>
            </a:pPr>
            <a:endParaRPr lang="pl-PL" sz="1800" b="0" strike="noStrike" spc="-1">
              <a:latin typeface="Arial"/>
            </a:endParaRPr>
          </a:p>
          <a:p>
            <a:pPr>
              <a:lnSpc>
                <a:spcPct val="100000"/>
              </a:lnSpc>
            </a:pPr>
            <a:r>
              <a:rPr lang="pl-PL" sz="1800" b="0" strike="noStrike" spc="-1">
                <a:latin typeface="Arial"/>
              </a:rPr>
              <a:t>Klucze nasadowe — komplet.</a:t>
            </a:r>
          </a:p>
          <a:p>
            <a:pPr>
              <a:lnSpc>
                <a:spcPct val="100000"/>
              </a:lnSpc>
            </a:pPr>
            <a:r>
              <a:rPr lang="pl-PL" sz="1800" b="0" strike="noStrike" spc="-1">
                <a:latin typeface="Arial"/>
              </a:rPr>
              <a:t>Pokrętło typu „T” do nasadek.</a:t>
            </a:r>
          </a:p>
          <a:p>
            <a:pPr>
              <a:lnSpc>
                <a:spcPct val="100000"/>
              </a:lnSpc>
            </a:pPr>
            <a:r>
              <a:rPr lang="pl-PL" sz="1800" b="0" strike="noStrike" spc="-1">
                <a:latin typeface="Arial"/>
              </a:rPr>
              <a:t>Klucze płaskie — komplet.</a:t>
            </a:r>
          </a:p>
          <a:p>
            <a:pPr>
              <a:lnSpc>
                <a:spcPct val="100000"/>
              </a:lnSpc>
            </a:pPr>
            <a:r>
              <a:rPr lang="pl-PL" sz="1800" b="0" strike="noStrike" spc="-1">
                <a:latin typeface="Arial"/>
              </a:rPr>
              <a:t>Klucz dynamometryczny.</a:t>
            </a:r>
          </a:p>
          <a:p>
            <a:pPr>
              <a:lnSpc>
                <a:spcPct val="100000"/>
              </a:lnSpc>
            </a:pPr>
            <a:r>
              <a:rPr lang="pl-PL" sz="1800" b="0" strike="noStrike" spc="-1">
                <a:latin typeface="Arial"/>
              </a:rPr>
              <a:t>Kliny rozdzielające żyły kabli.</a:t>
            </a:r>
          </a:p>
          <a:p>
            <a:pPr>
              <a:lnSpc>
                <a:spcPct val="100000"/>
              </a:lnSpc>
            </a:pPr>
            <a:r>
              <a:rPr lang="pl-PL" sz="1800" b="0" strike="noStrike" spc="-1">
                <a:latin typeface="Arial"/>
              </a:rPr>
              <a:t>Wkrętaki — komplet.</a:t>
            </a:r>
          </a:p>
          <a:p>
            <a:pPr>
              <a:lnSpc>
                <a:spcPct val="100000"/>
              </a:lnSpc>
            </a:pPr>
            <a:r>
              <a:rPr lang="pl-PL" sz="1800" b="0" strike="noStrike" spc="-1">
                <a:latin typeface="Arial"/>
              </a:rPr>
              <a:t>Nożyce do przecinania kabli.</a:t>
            </a:r>
          </a:p>
          <a:p>
            <a:pPr>
              <a:lnSpc>
                <a:spcPct val="100000"/>
              </a:lnSpc>
            </a:pPr>
            <a:r>
              <a:rPr lang="pl-PL" sz="1800" b="0" strike="noStrike" spc="-1">
                <a:latin typeface="Arial"/>
              </a:rPr>
              <a:t>Nóż do obcinania powłoki zewnętrznej kabli.</a:t>
            </a:r>
          </a:p>
          <a:p>
            <a:pPr>
              <a:lnSpc>
                <a:spcPct val="100000"/>
              </a:lnSpc>
            </a:pPr>
            <a:r>
              <a:rPr lang="pl-PL" sz="1800" b="0" strike="noStrike" spc="-1">
                <a:latin typeface="Arial"/>
              </a:rPr>
              <a:t>Nóż do odizolowywania przewodów.</a:t>
            </a: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30" name="Prostokąt 629"/>
          <p:cNvSpPr/>
          <p:nvPr/>
        </p:nvSpPr>
        <p:spPr>
          <a:xfrm>
            <a:off x="5284440" y="3060000"/>
            <a:ext cx="4795200" cy="2394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latin typeface="Arial"/>
              </a:rPr>
              <a:t>Sprzęt:</a:t>
            </a:r>
          </a:p>
          <a:p>
            <a:pPr>
              <a:lnSpc>
                <a:spcPct val="100000"/>
              </a:lnSpc>
            </a:pPr>
            <a:endParaRPr lang="pl-PL" sz="1800" b="0" strike="noStrike" spc="-1">
              <a:latin typeface="Arial"/>
            </a:endParaRPr>
          </a:p>
          <a:p>
            <a:pPr>
              <a:lnSpc>
                <a:spcPct val="100000"/>
              </a:lnSpc>
            </a:pPr>
            <a:r>
              <a:rPr lang="pl-PL" sz="1800" b="0" strike="noStrike" spc="-1">
                <a:latin typeface="Arial"/>
              </a:rPr>
              <a:t>Wyposażenie osobiste.</a:t>
            </a:r>
          </a:p>
          <a:p>
            <a:pPr>
              <a:lnSpc>
                <a:spcPct val="100000"/>
              </a:lnSpc>
            </a:pPr>
            <a:r>
              <a:rPr lang="pl-PL" sz="1800" b="0" strike="noStrike" spc="-1">
                <a:latin typeface="Arial"/>
              </a:rPr>
              <a:t>Osłony elektroizolacyjne.</a:t>
            </a:r>
          </a:p>
          <a:p>
            <a:pPr>
              <a:lnSpc>
                <a:spcPct val="100000"/>
              </a:lnSpc>
            </a:pPr>
            <a:r>
              <a:rPr lang="pl-PL" sz="1800" b="0" strike="noStrike" spc="-1">
                <a:latin typeface="Arial"/>
              </a:rPr>
              <a:t>Klamerki do osłon elektroizolacyjnych.</a:t>
            </a:r>
          </a:p>
          <a:p>
            <a:pPr>
              <a:lnSpc>
                <a:spcPct val="100000"/>
              </a:lnSpc>
            </a:pPr>
            <a:r>
              <a:rPr lang="pl-PL" sz="1800" b="0" strike="noStrike" spc="-1">
                <a:latin typeface="Arial"/>
              </a:rPr>
              <a:t>Dywanik elektroizolacyjny.</a:t>
            </a:r>
          </a:p>
          <a:p>
            <a:pPr>
              <a:lnSpc>
                <a:spcPct val="100000"/>
              </a:lnSpc>
            </a:pPr>
            <a:r>
              <a:rPr lang="pl-PL" sz="1800" b="0" strike="noStrike" spc="-1">
                <a:latin typeface="Arial"/>
              </a:rPr>
              <a:t>Sprzęt do wygrodzenia strefy pracy.</a:t>
            </a:r>
          </a:p>
          <a:p>
            <a:pPr>
              <a:lnSpc>
                <a:spcPct val="100000"/>
              </a:lnSpc>
            </a:pPr>
            <a:r>
              <a:rPr lang="pl-PL" sz="1800" b="0" strike="noStrike" spc="-1">
                <a:latin typeface="Arial"/>
              </a:rPr>
              <a:t>Miernik napięcia, prądu i rezystancji izolacji.</a:t>
            </a:r>
          </a:p>
          <a:p>
            <a:pPr>
              <a:lnSpc>
                <a:spcPct val="100000"/>
              </a:lnSpc>
            </a:pPr>
            <a:r>
              <a:rPr lang="pl-PL" sz="1800" b="0" strike="noStrike" spc="-1">
                <a:latin typeface="Arial"/>
              </a:rPr>
              <a:t>Wskaźnik zgodności i kierunku wirowania faz.</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Prostokąt 630"/>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Wykonanie mufy odgałęźnej na kablu o izolacji z tworzyw sztucznych — RK-12 </a:t>
            </a:r>
            <a:endParaRPr lang="pl-PL" sz="2800" b="0" strike="noStrike" spc="-1">
              <a:latin typeface="Arial"/>
            </a:endParaRPr>
          </a:p>
        </p:txBody>
      </p:sp>
      <p:sp>
        <p:nvSpPr>
          <p:cNvPr id="632" name="Prostokąt 631"/>
          <p:cNvSpPr/>
          <p:nvPr/>
        </p:nvSpPr>
        <p:spPr>
          <a:xfrm>
            <a:off x="87840" y="6237360"/>
            <a:ext cx="1161180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latin typeface="Arial"/>
              </a:rPr>
              <a:t>Źródło: karta technologiczna RK-12, ENERGA-OPERATOR S.A.; w instrukcji karta ma zadanie: „Wykonanie mufy przelotowej na kablu o izolacji z tworzyw sztucznych”</a:t>
            </a:r>
          </a:p>
        </p:txBody>
      </p:sp>
      <p:sp>
        <p:nvSpPr>
          <p:cNvPr id="633" name="Prostokąt 632"/>
          <p:cNvSpPr/>
          <p:nvPr/>
        </p:nvSpPr>
        <p:spPr>
          <a:xfrm>
            <a:off x="180000" y="2797560"/>
            <a:ext cx="11985120" cy="2137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Prace przygotowawcze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1. Rozeznanie strefy pracy.</a:t>
            </a:r>
          </a:p>
          <a:p>
            <a:pPr>
              <a:lnSpc>
                <a:spcPct val="100000"/>
              </a:lnSpc>
            </a:pPr>
            <a:r>
              <a:rPr lang="pl-PL" sz="1800" b="0" strike="noStrike" spc="-1">
                <a:latin typeface="Arial"/>
              </a:rPr>
              <a:t>2. Uzyskanie zgody koordynującego na przygotowanie strefy pracy i likwidację strefy pracy.</a:t>
            </a:r>
          </a:p>
          <a:p>
            <a:pPr>
              <a:lnSpc>
                <a:spcPct val="100000"/>
              </a:lnSpc>
            </a:pPr>
            <a:r>
              <a:rPr lang="pl-PL" sz="1800" b="0" strike="noStrike" spc="-1">
                <a:latin typeface="Arial"/>
              </a:rPr>
              <a:t>3. Omówienie sposobu wykonania zadania.</a:t>
            </a:r>
          </a:p>
          <a:p>
            <a:pPr>
              <a:lnSpc>
                <a:spcPct val="100000"/>
              </a:lnSpc>
            </a:pPr>
            <a:r>
              <a:rPr lang="pl-PL" sz="1800" b="0" strike="noStrike" spc="-1">
                <a:latin typeface="Arial"/>
              </a:rPr>
              <a:t>4. Wygrodzenie i oznakowanie i ewentualne osłonięcie strefy pracy.</a:t>
            </a:r>
          </a:p>
          <a:p>
            <a:pPr>
              <a:lnSpc>
                <a:spcPct val="100000"/>
              </a:lnSpc>
            </a:pPr>
            <a:r>
              <a:rPr lang="pl-PL" sz="1800" b="0" strike="noStrike" spc="-1">
                <a:latin typeface="Arial"/>
              </a:rPr>
              <a:t>5. Wyjęcie, sprawdzenie i przygotowanie sprzętu, narzędzi i wyposażenia osobistego niezbędnego do wykonania pracy.</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 name="Prostokąt 633"/>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Wykonanie mufy odgałęźnej na kablu o izolacji z tworzyw sztucznych — RK-12 </a:t>
            </a:r>
            <a:endParaRPr lang="pl-PL" sz="2800" b="0" strike="noStrike" spc="-1">
              <a:latin typeface="Arial"/>
            </a:endParaRPr>
          </a:p>
        </p:txBody>
      </p:sp>
      <p:sp>
        <p:nvSpPr>
          <p:cNvPr id="635" name="Prostokąt 634"/>
          <p:cNvSpPr/>
          <p:nvPr/>
        </p:nvSpPr>
        <p:spPr>
          <a:xfrm>
            <a:off x="87840" y="6237360"/>
            <a:ext cx="1161180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latin typeface="Arial"/>
              </a:rPr>
              <a:t>Źródło: karta technologiczna RK-12, ENERGA-OPERATOR S.A.; w instrukcji karta ma zadanie: „Wykonanie mufy przelotowej na kablu o izolacji z tworzyw sztucznych”</a:t>
            </a:r>
          </a:p>
        </p:txBody>
      </p:sp>
      <p:sp>
        <p:nvSpPr>
          <p:cNvPr id="636" name="Prostokąt 635"/>
          <p:cNvSpPr/>
          <p:nvPr/>
        </p:nvSpPr>
        <p:spPr>
          <a:xfrm>
            <a:off x="180000" y="1980000"/>
            <a:ext cx="11985120" cy="4185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Przebieg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1. Zaizolowanie stanowiska pracy.</a:t>
            </a:r>
          </a:p>
          <a:p>
            <a:pPr>
              <a:lnSpc>
                <a:spcPct val="100000"/>
              </a:lnSpc>
            </a:pPr>
            <a:r>
              <a:rPr lang="pl-PL" sz="1800" b="0" strike="noStrike" spc="-1">
                <a:latin typeface="Arial"/>
              </a:rPr>
              <a:t>2. zdjęcie powłoki zewnętrznej z łączonych kabli na odpowiedniej długości,</a:t>
            </a:r>
          </a:p>
          <a:p>
            <a:pPr>
              <a:lnSpc>
                <a:spcPct val="100000"/>
              </a:lnSpc>
            </a:pPr>
            <a:r>
              <a:rPr lang="pl-PL" sz="1800" b="0" strike="noStrike" spc="-1">
                <a:latin typeface="Arial"/>
              </a:rPr>
              <a:t>3. zidentyfikowanie żył łączonych kabli,</a:t>
            </a:r>
          </a:p>
          <a:p>
            <a:pPr>
              <a:lnSpc>
                <a:spcPct val="100000"/>
              </a:lnSpc>
            </a:pPr>
            <a:r>
              <a:rPr lang="pl-PL" sz="1800" b="0" strike="noStrike" spc="-1">
                <a:latin typeface="Arial"/>
              </a:rPr>
              <a:t>4. zdjęcie izolacji z żył ochronno-neutralnych kabli na długości umożliwiającej założenie bocznika z rozłącznikiem,</a:t>
            </a:r>
          </a:p>
          <a:p>
            <a:pPr>
              <a:lnSpc>
                <a:spcPct val="100000"/>
              </a:lnSpc>
            </a:pPr>
            <a:r>
              <a:rPr lang="pl-PL" sz="1800" b="0" strike="noStrike" spc="-1">
                <a:latin typeface="Arial"/>
              </a:rPr>
              <a:t>5. założenie bocznika z rozłącznikiem wg P-5:</a:t>
            </a:r>
          </a:p>
          <a:p>
            <a:pPr>
              <a:lnSpc>
                <a:spcPct val="100000"/>
              </a:lnSpc>
            </a:pPr>
            <a:r>
              <a:rPr lang="pl-PL" sz="1800" b="0" strike="noStrike" spc="-1">
                <a:latin typeface="Arial"/>
              </a:rPr>
              <a:t>	</a:t>
            </a:r>
          </a:p>
          <a:p>
            <a:pPr>
              <a:lnSpc>
                <a:spcPct val="100000"/>
              </a:lnSpc>
            </a:pPr>
            <a:r>
              <a:rPr lang="pl-PL" sz="1800" b="0" strike="noStrike" spc="-1">
                <a:latin typeface="Arial"/>
              </a:rPr>
              <a:t>	5a. Bocznik z rozłącznikiem zakładamy jest w stanie otwartym. Sprawdzenie natężenia prądu płynącego lub 		mogącego w stanie normalnym płynąć przez bocznikowany obwód oraz porównanie z parametrami bocznika z 		rozłącznikiem (dobór wkładek topikowych rozłącznika),</a:t>
            </a:r>
          </a:p>
          <a:p>
            <a:pPr>
              <a:lnSpc>
                <a:spcPct val="100000"/>
              </a:lnSpc>
            </a:pPr>
            <a:r>
              <a:rPr lang="pl-PL" sz="1800" b="0" strike="noStrike" spc="-1">
                <a:latin typeface="Arial"/>
              </a:rPr>
              <a:t>	5b. rozizolowanie miejsc montażu zacisków bocznika w zakresie niezbędnym do ich podłączenia (jeżeli jest to 		konieczne zdjąć izolację z żyły kabla lub przewodu na odpowiedniej długości),</a:t>
            </a:r>
          </a:p>
          <a:p>
            <a:pPr>
              <a:lnSpc>
                <a:spcPct val="100000"/>
              </a:lnSpc>
            </a:pPr>
            <a:r>
              <a:rPr lang="pl-PL" sz="1800" b="0" strike="noStrike" spc="-1">
                <a:latin typeface="Arial"/>
              </a:rPr>
              <a:t>	5c. zamocowanie zacisków bocznika tak aby zbocznikować odpowiedni odcinek obwodu,</a:t>
            </a:r>
          </a:p>
          <a:p>
            <a:pPr>
              <a:lnSpc>
                <a:spcPct val="100000"/>
              </a:lnSpc>
            </a:pPr>
            <a:r>
              <a:rPr lang="pl-PL" sz="1800" b="0" strike="noStrike" spc="-1">
                <a:latin typeface="Arial"/>
              </a:rPr>
              <a:t>	5d. jeżeli praca wykonywana jest na więcej niż jednej fazie, powtórzenie punków 2) i 3) dla pozostałych faz,</a:t>
            </a:r>
          </a:p>
          <a:p>
            <a:pPr>
              <a:lnSpc>
                <a:spcPct val="100000"/>
              </a:lnSpc>
            </a:pPr>
            <a:r>
              <a:rPr lang="pl-PL" sz="1800" b="0" strike="noStrike" spc="-1">
                <a:latin typeface="Arial"/>
              </a:rPr>
              <a:t>	5e. zamknięcie rozłącznika.</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 name="Prostokąt 636"/>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Wykonanie mufy odgałęźnej na kablu o izolacji z tworzyw sztucznych — RK-12 </a:t>
            </a:r>
            <a:endParaRPr lang="pl-PL" sz="2800" b="0" strike="noStrike" spc="-1">
              <a:latin typeface="Arial"/>
            </a:endParaRPr>
          </a:p>
        </p:txBody>
      </p:sp>
      <p:sp>
        <p:nvSpPr>
          <p:cNvPr id="638" name="Prostokąt 637"/>
          <p:cNvSpPr/>
          <p:nvPr/>
        </p:nvSpPr>
        <p:spPr>
          <a:xfrm>
            <a:off x="87840" y="6237360"/>
            <a:ext cx="1161180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latin typeface="Arial"/>
              </a:rPr>
              <a:t>Źródło: karta technologiczna RK-12, ENERGA-OPERATOR S.A.; w instrukcji karta ma zadanie: „Wykonanie mufy przelotowej na kablu o izolacji z tworzyw sztucznych”</a:t>
            </a:r>
          </a:p>
        </p:txBody>
      </p:sp>
      <p:sp>
        <p:nvSpPr>
          <p:cNvPr id="639" name="Prostokąt 638"/>
          <p:cNvSpPr/>
          <p:nvPr/>
        </p:nvSpPr>
        <p:spPr>
          <a:xfrm>
            <a:off x="180000" y="1980000"/>
            <a:ext cx="11985120" cy="239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Przebieg pracy – c.d.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6. Przycięcie żył ochronno-neutralnych na odpowiednią długość,</a:t>
            </a:r>
          </a:p>
          <a:p>
            <a:pPr>
              <a:lnSpc>
                <a:spcPct val="100000"/>
              </a:lnSpc>
            </a:pPr>
            <a:r>
              <a:rPr lang="pl-PL" sz="1800" b="0" strike="noStrike" spc="-1">
                <a:latin typeface="Arial"/>
              </a:rPr>
              <a:t>7. połączenie żył ochronno-neutralnych oraz ich zaizolowanie zgodnie z instrukcją montażu mufy,</a:t>
            </a:r>
          </a:p>
          <a:p>
            <a:pPr>
              <a:lnSpc>
                <a:spcPct val="100000"/>
              </a:lnSpc>
            </a:pPr>
            <a:r>
              <a:rPr lang="pl-PL" sz="1800" b="0" strike="noStrike" spc="-1">
                <a:latin typeface="Arial"/>
              </a:rPr>
              <a:t>8. zdjęcie bocznika z rozłącznikiem wg P-5 (odwrotna kolejność jak wcześniej),</a:t>
            </a:r>
          </a:p>
          <a:p>
            <a:pPr>
              <a:lnSpc>
                <a:spcPct val="100000"/>
              </a:lnSpc>
            </a:pPr>
            <a:r>
              <a:rPr lang="pl-PL" sz="1800" b="0" strike="noStrike" spc="-1">
                <a:latin typeface="Arial"/>
              </a:rPr>
              <a:t>9. zaizolowanie miejsc po zaciskach bocznika,</a:t>
            </a:r>
          </a:p>
          <a:p>
            <a:pPr>
              <a:lnSpc>
                <a:spcPct val="100000"/>
              </a:lnSpc>
            </a:pPr>
            <a:r>
              <a:rPr lang="pl-PL" sz="1800" b="0" strike="noStrike" spc="-1">
                <a:latin typeface="Arial"/>
              </a:rPr>
              <a:t>10. powtórzenie punktów 3), 4), 5), 6), 7) oraz 8) dla żył fazowych,</a:t>
            </a:r>
          </a:p>
          <a:p>
            <a:pPr>
              <a:lnSpc>
                <a:spcPct val="100000"/>
              </a:lnSpc>
            </a:pPr>
            <a:r>
              <a:rPr lang="pl-PL" sz="1800" b="0" strike="noStrike" spc="-1">
                <a:latin typeface="Arial"/>
              </a:rPr>
              <a:t>11. wykonanie powłoki zewnętrznej zgodnie z instrukcją montażu mufy.</a:t>
            </a:r>
          </a:p>
          <a:p>
            <a:pPr>
              <a:lnSpc>
                <a:spcPct val="100000"/>
              </a:lnSpc>
            </a:pPr>
            <a:r>
              <a:rPr lang="pl-PL" sz="1800" b="0" strike="noStrike" spc="-1">
                <a:latin typeface="Arial"/>
              </a:rPr>
              <a:t>	</a:t>
            </a:r>
          </a:p>
        </p:txBody>
      </p:sp>
      <p:pic>
        <p:nvPicPr>
          <p:cNvPr id="640" name="Obraz 639"/>
          <p:cNvPicPr/>
          <p:nvPr/>
        </p:nvPicPr>
        <p:blipFill>
          <a:blip r:embed="rId2"/>
          <a:stretch/>
        </p:blipFill>
        <p:spPr>
          <a:xfrm>
            <a:off x="4403880" y="4267440"/>
            <a:ext cx="2796120" cy="1969560"/>
          </a:xfrm>
          <a:prstGeom prst="rect">
            <a:avLst/>
          </a:prstGeom>
          <a:ln w="0">
            <a:noFill/>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 name="Prostokąt 640"/>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połączeń szynowych - RK-8 </a:t>
            </a:r>
            <a:endParaRPr lang="pl-PL" sz="2800" b="0" strike="noStrike" spc="-1">
              <a:latin typeface="Arial"/>
            </a:endParaRPr>
          </a:p>
        </p:txBody>
      </p:sp>
      <p:sp>
        <p:nvSpPr>
          <p:cNvPr id="642" name="Prostokąt 641"/>
          <p:cNvSpPr/>
          <p:nvPr/>
        </p:nvSpPr>
        <p:spPr>
          <a:xfrm>
            <a:off x="5685480" y="6480000"/>
            <a:ext cx="6660000" cy="34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latin typeface="Arial"/>
              </a:rPr>
              <a:t>Źródło: karta technologiczna RK-8, ENERGA-OPERATOR S.A.; </a:t>
            </a:r>
          </a:p>
        </p:txBody>
      </p:sp>
      <p:sp>
        <p:nvSpPr>
          <p:cNvPr id="643" name="Prostokąt 642"/>
          <p:cNvSpPr/>
          <p:nvPr/>
        </p:nvSpPr>
        <p:spPr>
          <a:xfrm>
            <a:off x="180000" y="705960"/>
            <a:ext cx="8280000" cy="6120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1" strike="noStrike" spc="-1">
                <a:latin typeface="Arial"/>
              </a:rPr>
              <a:t>Przebieg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1. Czyszczenie urządzenia rozdzielczego — P-1.:</a:t>
            </a:r>
          </a:p>
          <a:p>
            <a:pPr>
              <a:lnSpc>
                <a:spcPct val="100000"/>
              </a:lnSpc>
            </a:pPr>
            <a:endParaRPr lang="pl-PL" sz="1800" b="0" strike="noStrike" spc="-1">
              <a:latin typeface="Arial"/>
            </a:endParaRPr>
          </a:p>
          <a:p>
            <a:pPr>
              <a:lnSpc>
                <a:spcPct val="100000"/>
              </a:lnSpc>
            </a:pPr>
            <a:r>
              <a:rPr lang="pl-PL" sz="1800" b="0" strike="noStrike" spc="-1">
                <a:latin typeface="Arial"/>
              </a:rPr>
              <a:t>	1a. usunięcie z bezpośredniego otoczenia urządzenia przeznaczonego do czyszczenia, zbędnych elementów (takich jak np. wkładki topikowe, uchwyty do bezpieczników, tabliczki, śruby, odpadające kawałki tynku i gruzu),</a:t>
            </a:r>
          </a:p>
          <a:p>
            <a:pPr>
              <a:lnSpc>
                <a:spcPct val="100000"/>
              </a:lnSpc>
            </a:pPr>
            <a:r>
              <a:rPr lang="pl-PL" sz="1800" b="0" strike="noStrike" spc="-1">
                <a:latin typeface="Arial"/>
              </a:rPr>
              <a:t>	1b.czyszczenie urządzeń przy użyciu pędzli izolacyjnych i/lub odkurzacza z wyposażeniem do PPN.</a:t>
            </a:r>
          </a:p>
          <a:p>
            <a:pPr>
              <a:lnSpc>
                <a:spcPct val="100000"/>
              </a:lnSpc>
            </a:pPr>
            <a:r>
              <a:rPr lang="pl-PL" sz="1800" b="0" strike="noStrike" spc="-1">
                <a:latin typeface="Arial"/>
              </a:rPr>
              <a:t> </a:t>
            </a:r>
          </a:p>
          <a:p>
            <a:pPr>
              <a:lnSpc>
                <a:spcPct val="100000"/>
              </a:lnSpc>
            </a:pPr>
            <a:r>
              <a:rPr lang="pl-PL" sz="1800" b="0" strike="noStrike" spc="-1">
                <a:latin typeface="Arial"/>
              </a:rPr>
              <a:t>2. Zaizolowanie stanowiska pracy.</a:t>
            </a:r>
          </a:p>
          <a:p>
            <a:pPr>
              <a:lnSpc>
                <a:spcPct val="100000"/>
              </a:lnSpc>
            </a:pPr>
            <a:r>
              <a:rPr lang="pl-PL" sz="1800" b="0" strike="noStrike" spc="-1">
                <a:latin typeface="Arial"/>
              </a:rPr>
              <a:t>3. Założenie bocznika izolowanego z rozłącznikiem — P-5, tak aby zbocznikować wymieniane połączenie szynowe. Procedurę P-5 opisano wcześniej. </a:t>
            </a:r>
          </a:p>
          <a:p>
            <a:pPr>
              <a:lnSpc>
                <a:spcPct val="100000"/>
              </a:lnSpc>
            </a:pPr>
            <a:r>
              <a:rPr lang="pl-PL" sz="1800" b="0" strike="noStrike" spc="-1">
                <a:latin typeface="Arial"/>
              </a:rPr>
              <a:t>4. Rozizolowanie jednego skrajnego połączenia śrubowego wymienianego odcinka szyn.</a:t>
            </a:r>
          </a:p>
          <a:p>
            <a:pPr>
              <a:lnSpc>
                <a:spcPct val="100000"/>
              </a:lnSpc>
            </a:pPr>
            <a:r>
              <a:rPr lang="pl-PL" sz="1800" b="0" strike="noStrike" spc="-1">
                <a:latin typeface="Arial"/>
              </a:rPr>
              <a:t>5. Odkręcenie nakrętek/śrub połączenia śrubowego i zabezpieczenie wymienianego odcinka szyn przed przemieszczeniem.</a:t>
            </a:r>
          </a:p>
          <a:p>
            <a:pPr>
              <a:lnSpc>
                <a:spcPct val="100000"/>
              </a:lnSpc>
            </a:pPr>
            <a:r>
              <a:rPr lang="pl-PL" sz="1800" b="0" strike="noStrike" spc="-1">
                <a:latin typeface="Arial"/>
              </a:rPr>
              <a:t>6. Powtórzenie czynności dla drugiego skrajnego połączenia śrubowego.</a:t>
            </a:r>
          </a:p>
          <a:p>
            <a:pPr>
              <a:lnSpc>
                <a:spcPct val="100000"/>
              </a:lnSpc>
            </a:pPr>
            <a:endParaRPr lang="pl-PL" sz="1800" b="0" strike="noStrike" spc="-1">
              <a:latin typeface="Arial"/>
            </a:endParaRPr>
          </a:p>
          <a:p>
            <a:pPr>
              <a:lnSpc>
                <a:spcPct val="100000"/>
              </a:lnSpc>
            </a:pPr>
            <a:r>
              <a:rPr lang="pl-PL" sz="1800" b="0" strike="noStrike" spc="-1">
                <a:latin typeface="Arial"/>
              </a:rPr>
              <a:t>	</a:t>
            </a:r>
          </a:p>
        </p:txBody>
      </p:sp>
      <p:pic>
        <p:nvPicPr>
          <p:cNvPr id="644" name="Obraz 643"/>
          <p:cNvPicPr/>
          <p:nvPr/>
        </p:nvPicPr>
        <p:blipFill>
          <a:blip r:embed="rId2"/>
          <a:stretch/>
        </p:blipFill>
        <p:spPr>
          <a:xfrm>
            <a:off x="8460360" y="1979640"/>
            <a:ext cx="3427920" cy="3452040"/>
          </a:xfrm>
          <a:prstGeom prst="rect">
            <a:avLst/>
          </a:prstGeom>
          <a:ln w="0">
            <a:noFill/>
          </a:ln>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 name="Prostokąt 644"/>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połączeń szynowych - RK-8 </a:t>
            </a:r>
            <a:endParaRPr lang="pl-PL" sz="2800" b="0" strike="noStrike" spc="-1">
              <a:latin typeface="Arial"/>
            </a:endParaRPr>
          </a:p>
        </p:txBody>
      </p:sp>
      <p:sp>
        <p:nvSpPr>
          <p:cNvPr id="646" name="Prostokąt 645"/>
          <p:cNvSpPr/>
          <p:nvPr/>
        </p:nvSpPr>
        <p:spPr>
          <a:xfrm>
            <a:off x="207000" y="1080000"/>
            <a:ext cx="8073000" cy="495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1" strike="noStrike" spc="-1">
                <a:latin typeface="Arial"/>
              </a:rPr>
              <a:t>Ciąg dalszy czynności: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7. Zaizolowanie nowego połączenia szynowego z pozostawieniem jednego skrajnego połączenia śrubowego rozizolowanego.</a:t>
            </a:r>
          </a:p>
          <a:p>
            <a:pPr>
              <a:lnSpc>
                <a:spcPct val="100000"/>
              </a:lnSpc>
            </a:pPr>
            <a:r>
              <a:rPr lang="pl-PL" sz="1800" b="0" strike="noStrike" spc="-1">
                <a:latin typeface="Arial"/>
              </a:rPr>
              <a:t>8. Montaż rozizolowanego połączenia śrubowego oraz jego zaizolowanie.</a:t>
            </a:r>
          </a:p>
          <a:p>
            <a:pPr>
              <a:lnSpc>
                <a:spcPct val="100000"/>
              </a:lnSpc>
            </a:pPr>
            <a:r>
              <a:rPr lang="pl-PL" sz="1800" b="0" strike="noStrike" spc="-1">
                <a:latin typeface="Arial"/>
              </a:rPr>
              <a:t>9. Rozizolowanie, montaż i zaizolowanie drugiego końca nowego odcinka szyn.</a:t>
            </a:r>
          </a:p>
          <a:p>
            <a:pPr>
              <a:lnSpc>
                <a:spcPct val="100000"/>
              </a:lnSpc>
            </a:pPr>
            <a:r>
              <a:rPr lang="pl-PL" sz="1800" b="0" strike="noStrike" spc="-1">
                <a:latin typeface="Arial"/>
              </a:rPr>
              <a:t>10. Zdjęcie bocznika izolowanego z rozłącznikiem — P-5.</a:t>
            </a:r>
          </a:p>
          <a:p>
            <a:pPr>
              <a:lnSpc>
                <a:spcPct val="100000"/>
              </a:lnSpc>
            </a:pPr>
            <a:r>
              <a:rPr lang="pl-PL" sz="1800" b="0" strike="noStrike" spc="-1">
                <a:latin typeface="Arial"/>
              </a:rPr>
              <a:t>11. Sprawdzenie prawidłowości wykonania zadania.</a:t>
            </a:r>
          </a:p>
          <a:p>
            <a:pPr>
              <a:lnSpc>
                <a:spcPct val="100000"/>
              </a:lnSpc>
            </a:pPr>
            <a:r>
              <a:rPr lang="pl-PL" sz="1800" b="0" strike="noStrike" spc="-1">
                <a:latin typeface="Arial"/>
              </a:rPr>
              <a:t>12. Rozizolowanie stanowiska pracy.</a:t>
            </a:r>
          </a:p>
          <a:p>
            <a:pPr>
              <a:lnSpc>
                <a:spcPct val="100000"/>
              </a:lnSpc>
            </a:pPr>
            <a:r>
              <a:rPr lang="pl-PL" sz="1800" b="0" strike="noStrike" spc="-1">
                <a:latin typeface="Arial"/>
              </a:rPr>
              <a:t>13. Czyszczenie oraz złożenie sprzętu, narzędzi i wyposażenia osobistego.</a:t>
            </a:r>
          </a:p>
          <a:p>
            <a:pPr>
              <a:lnSpc>
                <a:spcPct val="100000"/>
              </a:lnSpc>
            </a:pPr>
            <a:r>
              <a:rPr lang="pl-PL" sz="1800" b="0" strike="noStrike" spc="-1">
                <a:latin typeface="Arial"/>
              </a:rPr>
              <a:t>	</a:t>
            </a:r>
          </a:p>
        </p:txBody>
      </p:sp>
      <p:pic>
        <p:nvPicPr>
          <p:cNvPr id="647" name="Obraz 646"/>
          <p:cNvPicPr/>
          <p:nvPr/>
        </p:nvPicPr>
        <p:blipFill>
          <a:blip r:embed="rId2"/>
          <a:stretch/>
        </p:blipFill>
        <p:spPr>
          <a:xfrm>
            <a:off x="8460000" y="1989360"/>
            <a:ext cx="3427920" cy="3452040"/>
          </a:xfrm>
          <a:prstGeom prst="rect">
            <a:avLst/>
          </a:prstGeom>
          <a:ln w="0">
            <a:noFill/>
          </a:ln>
        </p:spPr>
      </p:pic>
      <p:sp>
        <p:nvSpPr>
          <p:cNvPr id="648" name="Prostokąt 647"/>
          <p:cNvSpPr/>
          <p:nvPr/>
        </p:nvSpPr>
        <p:spPr>
          <a:xfrm>
            <a:off x="87840" y="6480000"/>
            <a:ext cx="11611800" cy="34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latin typeface="Arial"/>
              </a:rPr>
              <a:t>Źródło: karta technologiczna RK-8, ENERGA-OPERATOR S.A.;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 name="Prostokąt 648"/>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podstaw bezpiecznikowcyh </a:t>
            </a:r>
            <a:endParaRPr lang="pl-PL" sz="2800" b="0" strike="noStrike" spc="-1">
              <a:latin typeface="Arial"/>
            </a:endParaRPr>
          </a:p>
        </p:txBody>
      </p:sp>
      <p:sp>
        <p:nvSpPr>
          <p:cNvPr id="650" name="Prostokąt 649"/>
          <p:cNvSpPr/>
          <p:nvPr/>
        </p:nvSpPr>
        <p:spPr>
          <a:xfrm>
            <a:off x="360000" y="365400"/>
            <a:ext cx="8459640" cy="642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dirty="0">
              <a:latin typeface="Arial"/>
            </a:endParaRPr>
          </a:p>
          <a:p>
            <a:pPr>
              <a:lnSpc>
                <a:spcPct val="100000"/>
              </a:lnSpc>
            </a:pPr>
            <a:r>
              <a:rPr lang="pl-PL" sz="1800" b="1" strike="noStrike" spc="-1" dirty="0">
                <a:solidFill>
                  <a:srgbClr val="000000"/>
                </a:solidFill>
                <a:latin typeface="Arial"/>
                <a:ea typeface="DejaVu Sans"/>
              </a:rPr>
              <a:t>Przebieg pracy:</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1. Czyszczenie urządzenia rozdzielczego — P-1:</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	1a. usunięcie z bezpośredniego otoczenia urządzenia przeznaczonego do czyszczenia, zbędnych elementów 	(takich jak np. wkładki topikowe, uchwyty do bezpieczników, tabliczki, śruby, odpadające kawałki tynku i 		gruzu),</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	1b.czyszczenie urządzeń przy użyciu pędzli izolacyjnych i/lub odkurzacza z wyposażeniem do PPN.</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2. Zaizolowanie stanowiska pracy.</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3. Wyjęcie wkładki/wkładek topikowych z podstawy bezpiecznikowej — P-9:</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	3a. Założenie bocznika izolowanego z rozłącznikiem — P-5, jeżeli obwód jest obciążony.</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	3b. </a:t>
            </a:r>
            <a:r>
              <a:rPr lang="pl-PL" sz="1800" b="0" strike="noStrike" spc="-1" dirty="0" err="1">
                <a:solidFill>
                  <a:srgbClr val="000000"/>
                </a:solidFill>
                <a:latin typeface="Arial"/>
                <a:ea typeface="DejaVu Sans"/>
              </a:rPr>
              <a:t>Rozizolowanie</a:t>
            </a:r>
            <a:r>
              <a:rPr lang="pl-PL" sz="1800" b="0" strike="noStrike" spc="-1" dirty="0">
                <a:solidFill>
                  <a:srgbClr val="000000"/>
                </a:solidFill>
                <a:latin typeface="Arial"/>
                <a:ea typeface="DejaVu Sans"/>
              </a:rPr>
              <a:t> podstawy bezpiecznikowej lub podstawy listwowej w zakresie umożliwiającym wyjęcie wkładki.</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	3c. Wyjęcie wkładki topikowej z podstawy przy użyciu uchwytu bezpiecznikowego.</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	3d. Zaizolowanie podstawy bezpiecznikowej lub listwowej.</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	3e. Zdjęcie bocznika izolowanego z rozłącznikiem — P-5, chyba że dalsze prace wymagają jego 	pozostawienia (a w tym przypadku wymagają).</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	</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Odłączenie żyły kabla lub przewodu fazowego/szyny od dolnego zacisku podstawy bezpiecznikowej — P-15.</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W przypadku podstawy trójbiegunowej powtórzenie czynności dla pozostałych faz.</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Odłączenie żyły kabla lub przewodu fazowego/szyny od górnego zacisku podstawy bezpiecznikowej — P-15.</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Demontaż podstawy bezpiecznikowej.</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Montaż nowej podstawy bezpiecznikowej.</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Podłączenie żyły kabla lub przewodu fazowego/szyny do górnego zacisku podstawy — P-18.</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Podłączenie żyły kabla lub przewodu fazowego/szyny do dolnego zacisku podstawy — P-18.</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Nałożenie środka konserwującego na zestyki podstawy bezpiecznikowej — P-27.</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Włożenie wkładki/wkładek topikowych do podstawy bezpiecznikowej — P-10.</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Sprawdzenie prawidłowości wykonania zadania.</a:t>
            </a:r>
            <a:endParaRPr lang="pl-PL" sz="1800" b="0" strike="noStrike" spc="-1" dirty="0">
              <a:latin typeface="Arial"/>
            </a:endParaRPr>
          </a:p>
          <a:p>
            <a:pPr>
              <a:lnSpc>
                <a:spcPct val="100000"/>
              </a:lnSpc>
            </a:pPr>
            <a:r>
              <a:rPr lang="pl-PL" sz="1800" b="0" strike="noStrike" spc="-1" dirty="0" err="1">
                <a:solidFill>
                  <a:srgbClr val="000000"/>
                </a:solidFill>
                <a:latin typeface="Arial"/>
                <a:ea typeface="DejaVu Sans"/>
              </a:rPr>
              <a:t>Rozizolowanie</a:t>
            </a:r>
            <a:r>
              <a:rPr lang="pl-PL" sz="1800" b="0" strike="noStrike" spc="-1" dirty="0">
                <a:solidFill>
                  <a:srgbClr val="000000"/>
                </a:solidFill>
                <a:latin typeface="Arial"/>
                <a:ea typeface="DejaVu Sans"/>
              </a:rPr>
              <a:t> stanowiska pracy.</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Czyszczenie oraz złożenie sprzętu, narzędzi i wyposażenia osobistego.</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p:txBody>
      </p:sp>
      <p:pic>
        <p:nvPicPr>
          <p:cNvPr id="651" name="Obraz 650"/>
          <p:cNvPicPr/>
          <p:nvPr/>
        </p:nvPicPr>
        <p:blipFill>
          <a:blip r:embed="rId2"/>
          <a:stretch/>
        </p:blipFill>
        <p:spPr>
          <a:xfrm>
            <a:off x="9180000" y="4140000"/>
            <a:ext cx="2364840" cy="2364840"/>
          </a:xfrm>
          <a:prstGeom prst="rect">
            <a:avLst/>
          </a:prstGeom>
          <a:ln w="0">
            <a:noFill/>
          </a:ln>
        </p:spPr>
      </p:pic>
      <p:pic>
        <p:nvPicPr>
          <p:cNvPr id="652" name="Obraz 651"/>
          <p:cNvPicPr/>
          <p:nvPr/>
        </p:nvPicPr>
        <p:blipFill>
          <a:blip r:embed="rId3"/>
          <a:stretch/>
        </p:blipFill>
        <p:spPr>
          <a:xfrm>
            <a:off x="8610480" y="720000"/>
            <a:ext cx="3809520" cy="2857320"/>
          </a:xfrm>
          <a:prstGeom prst="rect">
            <a:avLst/>
          </a:prstGeom>
          <a:ln w="0">
            <a:noFill/>
          </a:ln>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 name="Prostokąt 652"/>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podstaw bezpiecznikowcyh </a:t>
            </a:r>
            <a:endParaRPr lang="pl-PL" sz="2800" b="0" strike="noStrike" spc="-1">
              <a:latin typeface="Arial"/>
            </a:endParaRPr>
          </a:p>
        </p:txBody>
      </p:sp>
      <p:sp>
        <p:nvSpPr>
          <p:cNvPr id="654" name="Prostokąt 653"/>
          <p:cNvSpPr/>
          <p:nvPr/>
        </p:nvSpPr>
        <p:spPr>
          <a:xfrm>
            <a:off x="360000" y="725040"/>
            <a:ext cx="845964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4. Odłączenie żyły kabla lub przewodu fazowego/szyny od dolnego zacisku podstawy bezpiecznikowej — P-15:</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4a. Założenie bocznika z rozłącznikiem wg P-5 – wcześniej pozostawiliśmy 		go więc pomijamy ten punkt</a:t>
            </a:r>
            <a:endParaRPr lang="pl-PL" sz="1800" b="0" strike="noStrike" spc="-1">
              <a:latin typeface="Arial"/>
            </a:endParaRPr>
          </a:p>
          <a:p>
            <a:pPr>
              <a:lnSpc>
                <a:spcPct val="100000"/>
              </a:lnSpc>
            </a:pPr>
            <a:r>
              <a:rPr lang="pl-PL" sz="1800" b="0" strike="noStrike" spc="-1">
                <a:solidFill>
                  <a:srgbClr val="000000"/>
                </a:solidFill>
                <a:latin typeface="Arial"/>
                <a:ea typeface="DejaVu Sans"/>
              </a:rPr>
              <a:t>	4b Rozizolowanie odpowiedniego zacisku — w zakresie niezbędnym do 		wykonania odłączenia.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4c Odłączenie żyły kabla lub przewodu fazowego / szyny od zacisku.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4d Zaizolowanie odłączonej żyły kabla lub przewodu / szyny — przez 			założenie osłony elektroizolacyjnej na końcówki przewodów — oraz 			zaizolowanie zacisku.</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5. W przypadku podstawy trójbiegunowej powtórzenie czynności dla pozostałych faz.</a:t>
            </a:r>
            <a:endParaRPr lang="pl-PL" sz="1800" b="0" strike="noStrike" spc="-1">
              <a:latin typeface="Arial"/>
            </a:endParaRPr>
          </a:p>
          <a:p>
            <a:pPr>
              <a:lnSpc>
                <a:spcPct val="100000"/>
              </a:lnSpc>
            </a:pPr>
            <a:r>
              <a:rPr lang="pl-PL" sz="1800" b="0" strike="noStrike" spc="-1">
                <a:solidFill>
                  <a:srgbClr val="000000"/>
                </a:solidFill>
                <a:latin typeface="Arial"/>
                <a:ea typeface="DejaVu Sans"/>
              </a:rPr>
              <a:t>6. Odłączenie żyły kabla lub przewodu fazowego/szyny od górnego zacisku podstawy bezpiecznikowej — P-15 (patrz wyżej).</a:t>
            </a:r>
            <a:endParaRPr lang="pl-PL" sz="1800" b="0" strike="noStrike" spc="-1">
              <a:latin typeface="Arial"/>
            </a:endParaRPr>
          </a:p>
          <a:p>
            <a:pPr>
              <a:lnSpc>
                <a:spcPct val="100000"/>
              </a:lnSpc>
            </a:pPr>
            <a:r>
              <a:rPr lang="pl-PL" sz="1800" b="0" strike="noStrike" spc="-1">
                <a:solidFill>
                  <a:srgbClr val="000000"/>
                </a:solidFill>
                <a:latin typeface="Arial"/>
                <a:ea typeface="DejaVu Sans"/>
              </a:rPr>
              <a:t>7. Demontaż podstawy bezpiecznikowej.</a:t>
            </a:r>
            <a:endParaRPr lang="pl-PL" sz="1800" b="0" strike="noStrike" spc="-1">
              <a:latin typeface="Arial"/>
            </a:endParaRPr>
          </a:p>
          <a:p>
            <a:pPr>
              <a:lnSpc>
                <a:spcPct val="100000"/>
              </a:lnSpc>
            </a:pPr>
            <a:r>
              <a:rPr lang="pl-PL" sz="1800" b="0" strike="noStrike" spc="-1">
                <a:solidFill>
                  <a:srgbClr val="000000"/>
                </a:solidFill>
                <a:latin typeface="Arial"/>
                <a:ea typeface="DejaVu Sans"/>
              </a:rPr>
              <a:t>8. Montaż nowej podstawy bezpiecznikowej.</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655" name="Obraz 654"/>
          <p:cNvPicPr/>
          <p:nvPr/>
        </p:nvPicPr>
        <p:blipFill>
          <a:blip r:embed="rId2"/>
          <a:stretch/>
        </p:blipFill>
        <p:spPr>
          <a:xfrm>
            <a:off x="9180000" y="4115160"/>
            <a:ext cx="2364840" cy="2364840"/>
          </a:xfrm>
          <a:prstGeom prst="rect">
            <a:avLst/>
          </a:prstGeom>
          <a:ln w="0">
            <a:noFill/>
          </a:ln>
        </p:spPr>
      </p:pic>
      <p:pic>
        <p:nvPicPr>
          <p:cNvPr id="656" name="Obraz 655"/>
          <p:cNvPicPr/>
          <p:nvPr/>
        </p:nvPicPr>
        <p:blipFill>
          <a:blip r:embed="rId3"/>
          <a:stretch/>
        </p:blipFill>
        <p:spPr>
          <a:xfrm>
            <a:off x="8610480" y="720360"/>
            <a:ext cx="3809520" cy="2857320"/>
          </a:xfrm>
          <a:prstGeom prst="rect">
            <a:avLst/>
          </a:prstGeom>
          <a:ln w="0">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ytuł 1_79"/>
          <p:cNvSpPr/>
          <p:nvPr/>
        </p:nvSpPr>
        <p:spPr>
          <a:xfrm>
            <a:off x="838440" y="5792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19" name="Prostokąt 118"/>
          <p:cNvSpPr/>
          <p:nvPr/>
        </p:nvSpPr>
        <p:spPr>
          <a:xfrm>
            <a:off x="0" y="6120360"/>
            <a:ext cx="1133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https://www.gov.pl/web/kppsp-tczew/zasady-postepowania-na-wypadek-pozaru</a:t>
            </a:r>
            <a:endParaRPr lang="pl-PL" sz="1800" b="0" strike="noStrike" spc="-1">
              <a:latin typeface="Arial"/>
            </a:endParaRPr>
          </a:p>
        </p:txBody>
      </p:sp>
      <p:sp>
        <p:nvSpPr>
          <p:cNvPr id="120" name="Prostokąt 119"/>
          <p:cNvSpPr/>
          <p:nvPr/>
        </p:nvSpPr>
        <p:spPr>
          <a:xfrm>
            <a:off x="0" y="6511680"/>
            <a:ext cx="116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https://www.youtube.com/watch?v=ji_yLxw6-lk&amp;t=2s</a:t>
            </a:r>
            <a:endParaRPr lang="pl-PL" sz="1800" b="0" strike="noStrike" spc="-1">
              <a:latin typeface="Arial"/>
            </a:endParaRPr>
          </a:p>
        </p:txBody>
      </p:sp>
      <p:sp>
        <p:nvSpPr>
          <p:cNvPr id="121" name="Prostokąt 120"/>
          <p:cNvSpPr/>
          <p:nvPr/>
        </p:nvSpPr>
        <p:spPr>
          <a:xfrm>
            <a:off x="360000" y="2314080"/>
            <a:ext cx="6116760" cy="3158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 Telefoniczne alarmowanie należy wykonać w następujący sposób: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Po wybraniu numeru alarmowego straży pożarnej 998 i zgłoszeniu się dyżurnego spokojnie i wyraznie podaje się:</a:t>
            </a:r>
            <a:endParaRPr lang="pl-PL" sz="1800" b="0" strike="noStrike" spc="-1">
              <a:latin typeface="Arial"/>
            </a:endParaRPr>
          </a:p>
          <a:p>
            <a:pPr>
              <a:lnSpc>
                <a:spcPct val="100000"/>
              </a:lnSpc>
            </a:pPr>
            <a:r>
              <a:rPr lang="pl-PL" sz="1800" b="0" strike="noStrike" spc="-1">
                <a:solidFill>
                  <a:srgbClr val="000000"/>
                </a:solidFill>
                <a:latin typeface="Arial"/>
                <a:ea typeface="DejaVu Sans"/>
              </a:rPr>
              <a:t>-swoje imię i nazwisko, numer telefonu, z którego nadawana jest informacja o zdarzeniu,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adres i nazwę obiektu,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co się pali, na którym piętrze,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czy jest zagrożenie dla życia i zdrowia ludzkiego.</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po podaniu informacji nie odkładać słuchawki do chwili potwierdzenia przyjęcia zgłoszenia.</a:t>
            </a:r>
            <a:endParaRPr lang="pl-PL" sz="1800" b="0" strike="noStrike" spc="-1">
              <a:latin typeface="Arial"/>
            </a:endParaRPr>
          </a:p>
        </p:txBody>
      </p:sp>
      <p:pic>
        <p:nvPicPr>
          <p:cNvPr id="122" name="Obraz 121"/>
          <p:cNvPicPr/>
          <p:nvPr/>
        </p:nvPicPr>
        <p:blipFill>
          <a:blip r:embed="rId2"/>
          <a:stretch/>
        </p:blipFill>
        <p:spPr>
          <a:xfrm>
            <a:off x="7920360" y="1903680"/>
            <a:ext cx="3070080" cy="3493080"/>
          </a:xfrm>
          <a:prstGeom prst="rect">
            <a:avLst/>
          </a:prstGeom>
          <a:ln w="0">
            <a:noFill/>
          </a:ln>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 name="Prostokąt 656"/>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podstaw bezpiecznikowcyh </a:t>
            </a:r>
            <a:endParaRPr lang="pl-PL" sz="2800" b="0" strike="noStrike" spc="-1">
              <a:latin typeface="Arial"/>
            </a:endParaRPr>
          </a:p>
        </p:txBody>
      </p:sp>
      <p:sp>
        <p:nvSpPr>
          <p:cNvPr id="658" name="Prostokąt 657"/>
          <p:cNvSpPr/>
          <p:nvPr/>
        </p:nvSpPr>
        <p:spPr>
          <a:xfrm>
            <a:off x="360000" y="725040"/>
            <a:ext cx="845964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9. Podłączenie żyły kabla lub przewodu fazowego/szyny do górnego zacisku podstawy — P-18:</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9a. zidentyfikowanie podłączanej żyły kabla lub przewodu (szyny),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9b. założenie bocznika z rozłącznikiem wg P-5 (zbocznikowanie miejsca 		połączenia żyły kabla lub przewodu (szyny) z łącznikiem, podstawą 			bezpiecznikową lub podstawą bezpiecznikową listwową),</a:t>
            </a:r>
            <a:endParaRPr lang="pl-PL" sz="1800" b="0" strike="noStrike" spc="-1">
              <a:latin typeface="Arial"/>
            </a:endParaRPr>
          </a:p>
          <a:p>
            <a:pPr>
              <a:lnSpc>
                <a:spcPct val="100000"/>
              </a:lnSpc>
            </a:pPr>
            <a:r>
              <a:rPr lang="pl-PL" sz="1800" b="0" strike="noStrike" spc="-1">
                <a:solidFill>
                  <a:srgbClr val="000000"/>
                </a:solidFill>
                <a:latin typeface="Arial"/>
                <a:ea typeface="DejaVu Sans"/>
              </a:rPr>
              <a:t>	9c. zdjęcie osłony elektroizolacyjnej z podłączanej żyły kabla lub przewodu 		(szyny) oraz rozizolowanie odpowiedniego zacisku,.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9d. podłączenie żyły kabla lub przewodu (szyny) do odpowiedniego zacisku,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9e. zaizolowanie podłączonej żyły kabla lub przewodu (szyny) oraz miejsca 	podłączenia,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9f. zdjęcie bocznika z rozłącznikiem.</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10. Podłączenie żyły kabla lub przewodu fazowego/szyny do dolnego zacisku podstawy – P18 jak wyżej.</a:t>
            </a:r>
            <a:endParaRPr lang="pl-PL" sz="1800" b="0" strike="noStrike" spc="-1">
              <a:latin typeface="Arial"/>
            </a:endParaRPr>
          </a:p>
          <a:p>
            <a:pPr>
              <a:lnSpc>
                <a:spcPct val="100000"/>
              </a:lnSpc>
            </a:pPr>
            <a:r>
              <a:rPr lang="pl-PL" sz="1800" b="0" strike="noStrike" spc="-1">
                <a:solidFill>
                  <a:srgbClr val="000000"/>
                </a:solidFill>
                <a:latin typeface="Arial"/>
                <a:ea typeface="DejaVu Sans"/>
              </a:rPr>
              <a:t>11. Nałożenie środka konserwującego na zestyki podstawy bezpiecznikowej</a:t>
            </a:r>
            <a:endParaRPr lang="pl-PL" sz="1800" b="0" strike="noStrike" spc="-1">
              <a:latin typeface="Arial"/>
            </a:endParaRPr>
          </a:p>
          <a:p>
            <a:pPr>
              <a:lnSpc>
                <a:spcPct val="100000"/>
              </a:lnSpc>
            </a:pPr>
            <a:r>
              <a:rPr lang="pl-PL" sz="1800" b="0" strike="noStrike" spc="-1">
                <a:solidFill>
                  <a:srgbClr val="000000"/>
                </a:solidFill>
                <a:latin typeface="Arial"/>
                <a:ea typeface="DejaVu Sans"/>
              </a:rPr>
              <a:t>12. Włożenie wkładki/wkładek topikowych do podstawy bezpiecznikowej.</a:t>
            </a:r>
            <a:endParaRPr lang="pl-PL" sz="1800" b="0" strike="noStrike" spc="-1">
              <a:latin typeface="Arial"/>
            </a:endParaRPr>
          </a:p>
          <a:p>
            <a:pPr>
              <a:lnSpc>
                <a:spcPct val="100000"/>
              </a:lnSpc>
            </a:pPr>
            <a:r>
              <a:rPr lang="pl-PL" sz="1800" b="0" strike="noStrike" spc="-1">
                <a:solidFill>
                  <a:srgbClr val="000000"/>
                </a:solidFill>
                <a:latin typeface="Arial"/>
                <a:ea typeface="DejaVu Sans"/>
              </a:rPr>
              <a:t>13. Czynności kończące pracę: rozizolowanie i czyszczenie stanowiska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659" name="Obraz 658"/>
          <p:cNvPicPr/>
          <p:nvPr/>
        </p:nvPicPr>
        <p:blipFill>
          <a:blip r:embed="rId2"/>
          <a:stretch/>
        </p:blipFill>
        <p:spPr>
          <a:xfrm>
            <a:off x="9180000" y="4115160"/>
            <a:ext cx="2364840" cy="2364840"/>
          </a:xfrm>
          <a:prstGeom prst="rect">
            <a:avLst/>
          </a:prstGeom>
          <a:ln w="0">
            <a:noFill/>
          </a:ln>
        </p:spPr>
      </p:pic>
      <p:pic>
        <p:nvPicPr>
          <p:cNvPr id="660" name="Obraz 659"/>
          <p:cNvPicPr/>
          <p:nvPr/>
        </p:nvPicPr>
        <p:blipFill>
          <a:blip r:embed="rId3"/>
          <a:stretch/>
        </p:blipFill>
        <p:spPr>
          <a:xfrm>
            <a:off x="8610480" y="720360"/>
            <a:ext cx="3809520" cy="2857320"/>
          </a:xfrm>
          <a:prstGeom prst="rect">
            <a:avLst/>
          </a:prstGeom>
          <a:ln w="0">
            <a:noFill/>
          </a:ln>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 name="Prostokąt 660"/>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Sprawdzenie kierunku wirowania faz </a:t>
            </a:r>
            <a:endParaRPr lang="pl-PL" sz="2800" b="0" strike="noStrike" spc="-1">
              <a:latin typeface="Arial"/>
            </a:endParaRPr>
          </a:p>
        </p:txBody>
      </p:sp>
      <p:sp>
        <p:nvSpPr>
          <p:cNvPr id="662" name="Prostokąt 661"/>
          <p:cNvSpPr/>
          <p:nvPr/>
        </p:nvSpPr>
        <p:spPr>
          <a:xfrm>
            <a:off x="360000" y="725040"/>
            <a:ext cx="845964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pl-PL" sz="1800" b="0" strike="noStrike" spc="-1">
              <a:latin typeface="Arial"/>
            </a:endParaRPr>
          </a:p>
          <a:p>
            <a:r>
              <a:rPr lang="pl-PL" sz="1800" b="1" strike="noStrike" spc="-1">
                <a:solidFill>
                  <a:srgbClr val="000000"/>
                </a:solidFill>
                <a:latin typeface="Arial"/>
                <a:ea typeface="DejaVu Sans"/>
              </a:rPr>
              <a:t>Przebieg pracy:</a:t>
            </a:r>
            <a:endParaRPr lang="pl-PL" sz="1800" b="0" strike="noStrike" spc="-1">
              <a:latin typeface="Arial"/>
            </a:endParaRPr>
          </a:p>
          <a:p>
            <a:endParaRPr lang="pl-PL" sz="1800" b="0" strike="noStrike" spc="-1">
              <a:latin typeface="Arial"/>
            </a:endParaRPr>
          </a:p>
          <a:p>
            <a:r>
              <a:rPr lang="pl-PL" sz="1800" b="0" strike="noStrike" spc="-1">
                <a:solidFill>
                  <a:srgbClr val="000000"/>
                </a:solidFill>
                <a:latin typeface="Arial"/>
                <a:ea typeface="DejaVu Sans"/>
              </a:rPr>
              <a:t>1. Rozizolowanie zacisków w sposób umożliwiający sprawdzenie zgodności faz.</a:t>
            </a:r>
            <a:endParaRPr lang="pl-PL" sz="1800" b="0" strike="noStrike" spc="-1">
              <a:latin typeface="Arial"/>
            </a:endParaRPr>
          </a:p>
          <a:p>
            <a:r>
              <a:rPr lang="pl-PL" sz="1800" b="0" strike="noStrike" spc="-1">
                <a:solidFill>
                  <a:srgbClr val="000000"/>
                </a:solidFill>
                <a:latin typeface="Arial"/>
                <a:ea typeface="DejaVu Sans"/>
              </a:rPr>
              <a:t>2. Zdjęcie osłony elektroizolacyjnej z żyły kabla lub przewodu fazowego.</a:t>
            </a:r>
            <a:endParaRPr lang="pl-PL" sz="1800" b="0" strike="noStrike" spc="-1">
              <a:latin typeface="Arial"/>
            </a:endParaRPr>
          </a:p>
          <a:p>
            <a:r>
              <a:rPr lang="pl-PL" sz="1800" b="0" strike="noStrike" spc="-1">
                <a:solidFill>
                  <a:srgbClr val="000000"/>
                </a:solidFill>
                <a:latin typeface="Arial"/>
                <a:ea typeface="DejaVu Sans"/>
              </a:rPr>
              <a:t>3. Sprawdzenie zgodności faz.</a:t>
            </a:r>
            <a:endParaRPr lang="pl-PL" sz="1800" b="0" strike="noStrike" spc="-1">
              <a:latin typeface="Arial"/>
            </a:endParaRPr>
          </a:p>
          <a:p>
            <a:r>
              <a:rPr lang="pl-PL" sz="1800" b="0" strike="noStrike" spc="-1">
                <a:solidFill>
                  <a:srgbClr val="000000"/>
                </a:solidFill>
                <a:latin typeface="Arial"/>
                <a:ea typeface="DejaVu Sans"/>
              </a:rPr>
              <a:t>4. Zaizolowanie i oznaczenie sprawdzonej żyły kabla lub przewodu fazowego.</a:t>
            </a:r>
            <a:endParaRPr lang="pl-PL" sz="1800" b="0" strike="noStrike" spc="-1">
              <a:latin typeface="Arial"/>
            </a:endParaRPr>
          </a:p>
          <a:p>
            <a:r>
              <a:rPr lang="pl-PL" sz="1800" b="0" strike="noStrike" spc="-1">
                <a:solidFill>
                  <a:srgbClr val="000000"/>
                </a:solidFill>
                <a:latin typeface="Arial"/>
                <a:ea typeface="DejaVu Sans"/>
              </a:rPr>
              <a:t>5. Powtórzenie czynności dla pozostałych żył kabla lub przewodów fazowych.</a:t>
            </a:r>
            <a:endParaRPr lang="pl-PL" sz="1800" b="0" strike="noStrike" spc="-1">
              <a:latin typeface="Arial"/>
            </a:endParaRPr>
          </a:p>
          <a:p>
            <a:r>
              <a:rPr lang="pl-PL" sz="1800" b="0" strike="noStrike" spc="-1">
                <a:solidFill>
                  <a:srgbClr val="000000"/>
                </a:solidFill>
                <a:latin typeface="Arial"/>
                <a:ea typeface="DejaVu Sans"/>
              </a:rPr>
              <a:t>6. Zaizolowanie zacisków.</a:t>
            </a:r>
            <a:endParaRPr lang="pl-PL" sz="1800" b="0" strike="noStrike" spc="-1">
              <a:latin typeface="Arial"/>
            </a:endParaRPr>
          </a:p>
          <a:p>
            <a:endParaRPr lang="pl-PL" sz="1800" b="0" strike="noStrike" spc="-1">
              <a:latin typeface="Arial"/>
            </a:endParaRPr>
          </a:p>
          <a:p>
            <a:r>
              <a:rPr lang="pl-PL" sz="1800" b="0" strike="noStrike" spc="-1">
                <a:solidFill>
                  <a:srgbClr val="000000"/>
                </a:solidFill>
                <a:latin typeface="Arial"/>
                <a:ea typeface="DejaVu Sans"/>
              </a:rPr>
              <a:t>Przy montażu napędów bardzo dobrym rozwiązaniem jest zastosowanie czujnika kolejności i zaniku faz. Na rynku dostępnych jest wiele rozwiązań umożliwiających nastawę progów asymetrii napięcia oraz czasów przełączenia. Urządzenia posiadają pojedyncze wyjścia NO/NC lub podwójne. Niektóre modele (np.. CKM-12 produkcji polskiej firmy ZAMEL) posiadają także prezentację wartości napięć międzyfazowych ułatwiających dokonanie analizy stanu instalacji na bieżąco.</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663" name="Obraz 662"/>
          <p:cNvPicPr/>
          <p:nvPr/>
        </p:nvPicPr>
        <p:blipFill>
          <a:blip r:embed="rId2"/>
          <a:stretch/>
        </p:blipFill>
        <p:spPr>
          <a:xfrm>
            <a:off x="9377280" y="917280"/>
            <a:ext cx="2142720" cy="2142720"/>
          </a:xfrm>
          <a:prstGeom prst="rect">
            <a:avLst/>
          </a:prstGeom>
          <a:ln w="0">
            <a:noFill/>
          </a:ln>
        </p:spPr>
      </p:pic>
      <p:pic>
        <p:nvPicPr>
          <p:cNvPr id="664" name="Obraz 663"/>
          <p:cNvPicPr/>
          <p:nvPr/>
        </p:nvPicPr>
        <p:blipFill>
          <a:blip r:embed="rId3"/>
          <a:stretch/>
        </p:blipFill>
        <p:spPr>
          <a:xfrm>
            <a:off x="9672480" y="3293280"/>
            <a:ext cx="1847520" cy="2466720"/>
          </a:xfrm>
          <a:prstGeom prst="rect">
            <a:avLst/>
          </a:prstGeom>
          <a:ln w="0">
            <a:noFill/>
          </a:ln>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 name="Prostokąt 664"/>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izolatora w zawieszeniu przelotowym</a:t>
            </a:r>
            <a:endParaRPr lang="pl-PL" sz="2800" b="0" strike="noStrike" spc="-1">
              <a:latin typeface="Arial"/>
            </a:endParaRPr>
          </a:p>
        </p:txBody>
      </p:sp>
      <p:sp>
        <p:nvSpPr>
          <p:cNvPr id="666" name="Prostokąt 665"/>
          <p:cNvSpPr/>
          <p:nvPr/>
        </p:nvSpPr>
        <p:spPr>
          <a:xfrm>
            <a:off x="360000" y="725040"/>
            <a:ext cx="845964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pl-PL" sz="1800" b="0" strike="noStrike" spc="-1" dirty="0">
              <a:latin typeface="Arial"/>
            </a:endParaRPr>
          </a:p>
          <a:p>
            <a:r>
              <a:rPr lang="pl-PL" sz="1800" b="1" strike="noStrike" spc="-1" dirty="0">
                <a:solidFill>
                  <a:srgbClr val="000000"/>
                </a:solidFill>
                <a:latin typeface="Arial"/>
                <a:ea typeface="DejaVu Sans"/>
              </a:rPr>
              <a:t>Obsada</a:t>
            </a:r>
            <a:endParaRPr lang="pl-PL" sz="1800" b="0" strike="noStrike" spc="-1" dirty="0">
              <a:latin typeface="Arial"/>
            </a:endParaRPr>
          </a:p>
          <a:p>
            <a:endParaRPr lang="pl-PL" sz="1800" b="0" strike="noStrike" spc="-1" dirty="0">
              <a:latin typeface="Arial"/>
            </a:endParaRPr>
          </a:p>
          <a:p>
            <a:r>
              <a:rPr lang="pl-PL" sz="1800" b="0" strike="noStrike" spc="-1" dirty="0">
                <a:solidFill>
                  <a:srgbClr val="000000"/>
                </a:solidFill>
                <a:latin typeface="Arial"/>
                <a:ea typeface="DejaVu Sans"/>
              </a:rPr>
              <a:t>W PGE i Energa karta przewiduje: kierujący zespołem – 1 osoba oraz członkowie zespołu – minimum 1 osoba.</a:t>
            </a:r>
            <a:endParaRPr lang="pl-PL" sz="1800" b="0" strike="noStrike" spc="-1" dirty="0">
              <a:latin typeface="Arial"/>
            </a:endParaRPr>
          </a:p>
          <a:p>
            <a:endParaRPr lang="pl-PL" sz="1800" b="0" strike="noStrike" spc="-1" dirty="0">
              <a:latin typeface="Arial"/>
            </a:endParaRPr>
          </a:p>
          <a:p>
            <a:endParaRPr lang="pl-PL" sz="1800" b="0" strike="noStrike" spc="-1" dirty="0">
              <a:latin typeface="Arial"/>
            </a:endParaRPr>
          </a:p>
          <a:p>
            <a:pPr>
              <a:lnSpc>
                <a:spcPct val="100000"/>
              </a:lnSpc>
            </a:pPr>
            <a:r>
              <a:rPr lang="pl-PL" sz="1800" b="1" strike="noStrike" spc="-1" dirty="0">
                <a:solidFill>
                  <a:srgbClr val="000000"/>
                </a:solidFill>
                <a:latin typeface="Arial"/>
                <a:ea typeface="DejaVu Sans"/>
              </a:rPr>
              <a:t>Materiały, narzędzia i sprzęt</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1. izolator odpowiedniego typu, </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2. drut </a:t>
            </a:r>
            <a:r>
              <a:rPr lang="pl-PL" sz="1800" b="0" strike="noStrike" spc="-1" dirty="0" err="1">
                <a:solidFill>
                  <a:srgbClr val="000000"/>
                </a:solidFill>
                <a:latin typeface="Arial"/>
                <a:ea typeface="DejaVu Sans"/>
              </a:rPr>
              <a:t>wiązałkowy</a:t>
            </a:r>
            <a:r>
              <a:rPr lang="pl-PL" sz="1800" b="0" strike="noStrike" spc="-1" dirty="0">
                <a:solidFill>
                  <a:srgbClr val="000000"/>
                </a:solidFill>
                <a:latin typeface="Arial"/>
                <a:ea typeface="DejaVu Sans"/>
              </a:rPr>
              <a:t> izolowany,</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3. nasadka na trzon izolatora,</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4. szczypce,</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5.  drążek do podnoszenia przewodów,</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6. drążek do odchylania przewodów,</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7. wyposażenie indywidualne,</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8. osłony elektroizolacyjne, klamerki,</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9. sprzęt do asekuracji i wygrodzenia strefy pracy,</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10. zestaw transportowy oraz haki izolowane/izolacyjne.	</a:t>
            </a: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	</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p:txBody>
      </p:sp>
      <p:sp>
        <p:nvSpPr>
          <p:cNvPr id="667" name="pole tekstowe 666"/>
          <p:cNvSpPr txBox="1"/>
          <p:nvPr/>
        </p:nvSpPr>
        <p:spPr>
          <a:xfrm>
            <a:off x="0" y="6480000"/>
            <a:ext cx="11064240" cy="346680"/>
          </a:xfrm>
          <a:prstGeom prst="rect">
            <a:avLst/>
          </a:prstGeom>
          <a:noFill/>
          <a:ln w="0">
            <a:noFill/>
          </a:ln>
        </p:spPr>
        <p:txBody>
          <a:bodyPr lIns="90000" tIns="45000" rIns="90000" bIns="45000">
            <a:noAutofit/>
          </a:bodyPr>
          <a:lstStyle/>
          <a:p>
            <a:r>
              <a:rPr lang="pl-PL" sz="1800" b="0" strike="noStrike" spc="-1">
                <a:latin typeface="Arial"/>
              </a:rPr>
              <a:t>https://hubix.pl/zestawy-do-prac-pod-napieciem/zestaw-do-wygradzania-miejsca-pracy.html</a:t>
            </a:r>
          </a:p>
        </p:txBody>
      </p:sp>
      <p:pic>
        <p:nvPicPr>
          <p:cNvPr id="668" name="Obraz 667"/>
          <p:cNvPicPr/>
          <p:nvPr/>
        </p:nvPicPr>
        <p:blipFill>
          <a:blip r:embed="rId2"/>
          <a:stretch/>
        </p:blipFill>
        <p:spPr>
          <a:xfrm>
            <a:off x="7538040" y="2318040"/>
            <a:ext cx="3801960" cy="3801960"/>
          </a:xfrm>
          <a:prstGeom prst="rect">
            <a:avLst/>
          </a:prstGeom>
          <a:ln w="0">
            <a:noFill/>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Prostokąt 668"/>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izolatora w zawieszeniu przelotowym </a:t>
            </a:r>
            <a:endParaRPr lang="pl-PL" sz="2800" b="0" strike="noStrike" spc="-1">
              <a:latin typeface="Arial"/>
            </a:endParaRPr>
          </a:p>
        </p:txBody>
      </p:sp>
      <p:sp>
        <p:nvSpPr>
          <p:cNvPr id="670" name="Prostokąt 669"/>
          <p:cNvSpPr/>
          <p:nvPr/>
        </p:nvSpPr>
        <p:spPr>
          <a:xfrm>
            <a:off x="360000" y="725040"/>
            <a:ext cx="845964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pl-PL" sz="1800" b="0" strike="noStrike" spc="-1">
              <a:latin typeface="Arial"/>
            </a:endParaRPr>
          </a:p>
          <a:p>
            <a:r>
              <a:rPr lang="pl-PL" sz="1800" b="1" strike="noStrike" spc="-1">
                <a:solidFill>
                  <a:srgbClr val="000000"/>
                </a:solidFill>
                <a:latin typeface="Arial"/>
                <a:ea typeface="DejaVu Sans"/>
              </a:rPr>
              <a:t>Przebieg pracy:</a:t>
            </a:r>
            <a:endParaRPr lang="pl-PL" sz="1800" b="0" strike="noStrike" spc="-1">
              <a:latin typeface="Arial"/>
            </a:endParaRPr>
          </a:p>
          <a:p>
            <a:endParaRPr lang="pl-PL" sz="1800" b="0" strike="noStrike" spc="-1">
              <a:latin typeface="Arial"/>
            </a:endParaRPr>
          </a:p>
          <a:p>
            <a:r>
              <a:rPr lang="pl-PL" sz="1800" b="0" strike="noStrike" spc="-1">
                <a:solidFill>
                  <a:srgbClr val="000000"/>
                </a:solidFill>
                <a:latin typeface="Arial"/>
                <a:ea typeface="DejaVu Sans"/>
              </a:rPr>
              <a:t>1. Zaizolowanie stanowiska/strefy pracy.</a:t>
            </a:r>
            <a:endParaRPr lang="pl-PL" sz="1800" b="0" strike="noStrike" spc="-1">
              <a:latin typeface="Arial"/>
            </a:endParaRPr>
          </a:p>
          <a:p>
            <a:r>
              <a:rPr lang="pl-PL" sz="1800" b="0" strike="noStrike" spc="-1">
                <a:solidFill>
                  <a:srgbClr val="000000"/>
                </a:solidFill>
                <a:latin typeface="Arial"/>
                <a:ea typeface="DejaVu Sans"/>
              </a:rPr>
              <a:t>2. Przełożenie przewodu gołego z izolatora na konstrukcję wsporczą albo jego odchylenie/podniesienie.</a:t>
            </a:r>
            <a:endParaRPr lang="pl-PL" sz="1800" b="0" strike="noStrike" spc="-1">
              <a:latin typeface="Arial"/>
            </a:endParaRPr>
          </a:p>
          <a:p>
            <a:r>
              <a:rPr lang="pl-PL" sz="1800" b="0" strike="noStrike" spc="-1">
                <a:solidFill>
                  <a:srgbClr val="000000"/>
                </a:solidFill>
                <a:latin typeface="Arial"/>
                <a:ea typeface="DejaVu Sans"/>
              </a:rPr>
              <a:t>3. Ocena masy przekładanego/odchylanego/podnoszonego przewodu, tj. całego odcinka między sąsiednimi słupami, i dobranie właściwej czynności.</a:t>
            </a:r>
            <a:endParaRPr lang="pl-PL" sz="1800" b="0" strike="noStrike" spc="-1">
              <a:latin typeface="Arial"/>
            </a:endParaRPr>
          </a:p>
          <a:p>
            <a:r>
              <a:rPr lang="pl-PL" sz="1800" b="0" strike="noStrike" spc="-1">
                <a:solidFill>
                  <a:srgbClr val="000000"/>
                </a:solidFill>
                <a:latin typeface="Arial"/>
                <a:ea typeface="DejaVu Sans"/>
              </a:rPr>
              <a:t>4. Demontaż izolatora.</a:t>
            </a:r>
            <a:endParaRPr lang="pl-PL" sz="1800" b="0" strike="noStrike" spc="-1">
              <a:latin typeface="Arial"/>
            </a:endParaRPr>
          </a:p>
          <a:p>
            <a:r>
              <a:rPr lang="pl-PL" sz="1800" b="0" strike="noStrike" spc="-1">
                <a:solidFill>
                  <a:srgbClr val="000000"/>
                </a:solidFill>
                <a:latin typeface="Arial"/>
                <a:ea typeface="DejaVu Sans"/>
              </a:rPr>
              <a:t>5. Założenie nowej nasadki na trzon hakowy i montaż </a:t>
            </a:r>
            <a:endParaRPr lang="pl-PL" sz="1800" b="0" strike="noStrike" spc="-1">
              <a:latin typeface="Arial"/>
            </a:endParaRPr>
          </a:p>
          <a:p>
            <a:r>
              <a:rPr lang="pl-PL" sz="1800" b="0" strike="noStrike" spc="-1">
                <a:solidFill>
                  <a:srgbClr val="000000"/>
                </a:solidFill>
                <a:latin typeface="Arial"/>
                <a:ea typeface="DejaVu Sans"/>
              </a:rPr>
              <a:t>nowego izolatora.</a:t>
            </a:r>
            <a:endParaRPr lang="pl-PL" sz="1800" b="0" strike="noStrike" spc="-1">
              <a:latin typeface="Arial"/>
            </a:endParaRPr>
          </a:p>
          <a:p>
            <a:r>
              <a:rPr lang="pl-PL" sz="1800" b="0" strike="noStrike" spc="-1">
                <a:solidFill>
                  <a:srgbClr val="000000"/>
                </a:solidFill>
                <a:latin typeface="Arial"/>
                <a:ea typeface="DejaVu Sans"/>
              </a:rPr>
              <a:t>6. Przełożenie/dosunięcie/opuszczenie przewodu </a:t>
            </a:r>
            <a:endParaRPr lang="pl-PL" sz="1800" b="0" strike="noStrike" spc="-1">
              <a:latin typeface="Arial"/>
            </a:endParaRPr>
          </a:p>
          <a:p>
            <a:r>
              <a:rPr lang="pl-PL" sz="1800" b="0" strike="noStrike" spc="-1">
                <a:solidFill>
                  <a:srgbClr val="000000"/>
                </a:solidFill>
                <a:latin typeface="Arial"/>
                <a:ea typeface="DejaVu Sans"/>
              </a:rPr>
              <a:t>na izolator </a:t>
            </a:r>
            <a:endParaRPr lang="pl-PL" sz="1800" b="0" strike="noStrike" spc="-1">
              <a:latin typeface="Arial"/>
            </a:endParaRPr>
          </a:p>
          <a:p>
            <a:r>
              <a:rPr lang="pl-PL" sz="1800" b="0" strike="noStrike" spc="-1">
                <a:solidFill>
                  <a:srgbClr val="000000"/>
                </a:solidFill>
                <a:latin typeface="Arial"/>
                <a:ea typeface="DejaVu Sans"/>
              </a:rPr>
              <a:t>7. Sprawdzenie wykonania, rozizolowanie, </a:t>
            </a:r>
            <a:endParaRPr lang="pl-PL" sz="1800" b="0" strike="noStrike" spc="-1">
              <a:latin typeface="Arial"/>
            </a:endParaRPr>
          </a:p>
          <a:p>
            <a:r>
              <a:rPr lang="pl-PL" sz="1800" b="0" strike="noStrike" spc="-1">
                <a:solidFill>
                  <a:srgbClr val="000000"/>
                </a:solidFill>
                <a:latin typeface="Arial"/>
                <a:ea typeface="DejaVu Sans"/>
              </a:rPr>
              <a:t>złożenie sprzętu, likwidacja strefy pracy i </a:t>
            </a:r>
            <a:endParaRPr lang="pl-PL" sz="1800" b="0" strike="noStrike" spc="-1">
              <a:latin typeface="Arial"/>
            </a:endParaRPr>
          </a:p>
          <a:p>
            <a:r>
              <a:rPr lang="pl-PL" sz="1800" b="0" strike="noStrike" spc="-1">
                <a:solidFill>
                  <a:srgbClr val="000000"/>
                </a:solidFill>
                <a:latin typeface="Arial"/>
                <a:ea typeface="DejaVu Sans"/>
              </a:rPr>
              <a:t>powiadomienie koordynującego.</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ilustracji: https://www.youtube.com</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671" name="Obraz 670"/>
          <p:cNvPicPr/>
          <p:nvPr/>
        </p:nvPicPr>
        <p:blipFill>
          <a:blip r:embed="rId2"/>
          <a:stretch/>
        </p:blipFill>
        <p:spPr>
          <a:xfrm>
            <a:off x="5940000" y="3420000"/>
            <a:ext cx="6016320" cy="3340800"/>
          </a:xfrm>
          <a:prstGeom prst="rect">
            <a:avLst/>
          </a:prstGeom>
          <a:ln w="0">
            <a:noFill/>
          </a:ln>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Prostokąt 671"/>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izolatora w zawieszeniu odciągowym </a:t>
            </a:r>
            <a:endParaRPr lang="pl-PL" sz="2800" b="0" strike="noStrike" spc="-1">
              <a:latin typeface="Arial"/>
            </a:endParaRPr>
          </a:p>
        </p:txBody>
      </p:sp>
      <p:sp>
        <p:nvSpPr>
          <p:cNvPr id="673" name="Prostokąt 672"/>
          <p:cNvSpPr/>
          <p:nvPr/>
        </p:nvSpPr>
        <p:spPr>
          <a:xfrm>
            <a:off x="360000" y="725040"/>
            <a:ext cx="845964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pl-PL" sz="1800" b="0" strike="noStrike" spc="-1">
              <a:latin typeface="Arial"/>
            </a:endParaRPr>
          </a:p>
          <a:p>
            <a:r>
              <a:rPr lang="pl-PL" sz="1800" b="1" strike="noStrike" spc="-1">
                <a:solidFill>
                  <a:srgbClr val="000000"/>
                </a:solidFill>
                <a:latin typeface="Arial"/>
                <a:ea typeface="DejaVu Sans"/>
              </a:rPr>
              <a:t>Obsada:</a:t>
            </a:r>
            <a:endParaRPr lang="pl-PL" sz="1800" b="0" strike="noStrike" spc="-1">
              <a:latin typeface="Arial"/>
            </a:endParaRPr>
          </a:p>
          <a:p>
            <a:endParaRPr lang="pl-PL" sz="1800" b="0" strike="noStrike" spc="-1">
              <a:latin typeface="Arial"/>
            </a:endParaRPr>
          </a:p>
          <a:p>
            <a:r>
              <a:rPr lang="pl-PL" sz="1800" b="0" strike="noStrike" spc="-1">
                <a:solidFill>
                  <a:srgbClr val="000000"/>
                </a:solidFill>
                <a:latin typeface="Arial"/>
                <a:ea typeface="DejaVu Sans"/>
              </a:rPr>
              <a:t>W PGE i Energa karta przewiduje: kierujący zespołem – 1 osoba oraz członkowie zespołu – minimum 1 osoba.</a:t>
            </a:r>
            <a:endParaRPr lang="pl-PL" sz="1800" b="0" strike="noStrike" spc="-1">
              <a:latin typeface="Arial"/>
            </a:endParaRPr>
          </a:p>
          <a:p>
            <a:endParaRPr lang="pl-PL" sz="1800" b="0" strike="noStrike" spc="-1">
              <a:latin typeface="Arial"/>
            </a:endParaRPr>
          </a:p>
          <a:p>
            <a:r>
              <a:rPr lang="pl-PL" sz="1800" b="1" strike="noStrike" spc="-1">
                <a:solidFill>
                  <a:srgbClr val="000000"/>
                </a:solidFill>
                <a:latin typeface="Arial"/>
                <a:ea typeface="DejaVu Sans"/>
              </a:rPr>
              <a:t>Materiały i narzędzia:</a:t>
            </a:r>
            <a:endParaRPr lang="pl-PL" sz="1800" b="0" strike="noStrike" spc="-1">
              <a:latin typeface="Arial"/>
            </a:endParaRPr>
          </a:p>
          <a:p>
            <a:endParaRPr lang="pl-PL" sz="1800" b="0" strike="noStrike" spc="-1">
              <a:latin typeface="Arial"/>
            </a:endParaRPr>
          </a:p>
          <a:p>
            <a:r>
              <a:rPr lang="pl-PL" sz="1800" b="0" strike="noStrike" spc="-1">
                <a:solidFill>
                  <a:srgbClr val="000000"/>
                </a:solidFill>
                <a:latin typeface="Arial"/>
                <a:ea typeface="DejaVu Sans"/>
              </a:rPr>
              <a:t>1. izolator odpowiedniego typu,</a:t>
            </a:r>
            <a:endParaRPr lang="pl-PL" sz="1800" b="0" strike="noStrike" spc="-1">
              <a:latin typeface="Arial"/>
            </a:endParaRPr>
          </a:p>
          <a:p>
            <a:r>
              <a:rPr lang="pl-PL" sz="1800" b="0" strike="noStrike" spc="-1">
                <a:solidFill>
                  <a:srgbClr val="000000"/>
                </a:solidFill>
                <a:latin typeface="Arial"/>
                <a:ea typeface="DejaVu Sans"/>
              </a:rPr>
              <a:t>2. taśma aluminiową,</a:t>
            </a:r>
            <a:endParaRPr lang="pl-PL" sz="1800" b="0" strike="noStrike" spc="-1">
              <a:latin typeface="Arial"/>
            </a:endParaRPr>
          </a:p>
          <a:p>
            <a:r>
              <a:rPr lang="pl-PL" sz="1800" b="0" strike="noStrike" spc="-1">
                <a:solidFill>
                  <a:srgbClr val="000000"/>
                </a:solidFill>
                <a:latin typeface="Arial"/>
                <a:ea typeface="DejaVu Sans"/>
              </a:rPr>
              <a:t>3. zacisk pętlicowy,</a:t>
            </a:r>
            <a:endParaRPr lang="pl-PL" sz="1800" b="0" strike="noStrike" spc="-1">
              <a:latin typeface="Arial"/>
            </a:endParaRPr>
          </a:p>
          <a:p>
            <a:r>
              <a:rPr lang="pl-PL" sz="1800" b="0" strike="noStrike" spc="-1">
                <a:solidFill>
                  <a:srgbClr val="000000"/>
                </a:solidFill>
                <a:latin typeface="Arial"/>
                <a:ea typeface="DejaVu Sans"/>
              </a:rPr>
              <a:t>4. klucze izolowane,</a:t>
            </a:r>
            <a:endParaRPr lang="pl-PL" sz="1800" b="0" strike="noStrike" spc="-1">
              <a:latin typeface="Arial"/>
            </a:endParaRPr>
          </a:p>
          <a:p>
            <a:r>
              <a:rPr lang="pl-PL" sz="1800" b="0" strike="noStrike" spc="-1">
                <a:solidFill>
                  <a:srgbClr val="000000"/>
                </a:solidFill>
                <a:latin typeface="Arial"/>
                <a:ea typeface="DejaVu Sans"/>
              </a:rPr>
              <a:t>5. szczypce izolowane,</a:t>
            </a:r>
            <a:endParaRPr lang="pl-PL" sz="1800" b="0" strike="noStrike" spc="-1">
              <a:latin typeface="Arial"/>
            </a:endParaRPr>
          </a:p>
          <a:p>
            <a:r>
              <a:rPr lang="pl-PL" sz="1800" b="0" strike="noStrike" spc="-1">
                <a:solidFill>
                  <a:srgbClr val="000000"/>
                </a:solidFill>
                <a:latin typeface="Arial"/>
                <a:ea typeface="DejaVu Sans"/>
              </a:rPr>
              <a:t>6. szczotka do czyszczenia przewodów,</a:t>
            </a:r>
            <a:endParaRPr lang="pl-PL" sz="1800" b="0" strike="noStrike" spc="-1">
              <a:latin typeface="Arial"/>
            </a:endParaRPr>
          </a:p>
          <a:p>
            <a:r>
              <a:rPr lang="pl-PL" sz="1800" b="0" strike="noStrike" spc="-1">
                <a:solidFill>
                  <a:srgbClr val="000000"/>
                </a:solidFill>
                <a:latin typeface="Arial"/>
                <a:ea typeface="DejaVu Sans"/>
              </a:rPr>
              <a:t>7. osłony elektroizolacyjne i klamerki,</a:t>
            </a:r>
            <a:endParaRPr lang="pl-PL" sz="1800" b="0" strike="noStrike" spc="-1">
              <a:latin typeface="Arial"/>
            </a:endParaRPr>
          </a:p>
          <a:p>
            <a:r>
              <a:rPr lang="pl-PL" sz="1800" b="0" strike="noStrike" spc="-1">
                <a:solidFill>
                  <a:srgbClr val="000000"/>
                </a:solidFill>
                <a:latin typeface="Arial"/>
                <a:ea typeface="DejaVu Sans"/>
              </a:rPr>
              <a:t>8. bocznik izolowany liniowy,</a:t>
            </a:r>
            <a:endParaRPr lang="pl-PL" sz="1800" b="0" strike="noStrike" spc="-1">
              <a:latin typeface="Arial"/>
            </a:endParaRPr>
          </a:p>
          <a:p>
            <a:r>
              <a:rPr lang="pl-PL" sz="1800" b="0" strike="noStrike" spc="-1">
                <a:solidFill>
                  <a:srgbClr val="000000"/>
                </a:solidFill>
                <a:latin typeface="Arial"/>
                <a:ea typeface="DejaVu Sans"/>
              </a:rPr>
              <a:t>9. sprzęt do asekuracji,</a:t>
            </a:r>
            <a:endParaRPr lang="pl-PL" sz="1800" b="0" strike="noStrike" spc="-1">
              <a:latin typeface="Arial"/>
            </a:endParaRPr>
          </a:p>
          <a:p>
            <a:r>
              <a:rPr lang="pl-PL" sz="1800" b="0" strike="noStrike" spc="-1">
                <a:solidFill>
                  <a:srgbClr val="000000"/>
                </a:solidFill>
                <a:latin typeface="Arial"/>
                <a:ea typeface="DejaVu Sans"/>
              </a:rPr>
              <a:t>10. wygrodzenia strefy pracy pod napięciem,</a:t>
            </a:r>
            <a:endParaRPr lang="pl-PL" sz="1800" b="0" strike="noStrike" spc="-1">
              <a:latin typeface="Arial"/>
            </a:endParaRPr>
          </a:p>
          <a:p>
            <a:r>
              <a:rPr lang="pl-PL" sz="1800" b="0" strike="noStrike" spc="-1">
                <a:solidFill>
                  <a:srgbClr val="000000"/>
                </a:solidFill>
                <a:latin typeface="Arial"/>
                <a:ea typeface="DejaVu Sans"/>
              </a:rPr>
              <a:t>11.  zestaw transportowy,</a:t>
            </a:r>
            <a:endParaRPr lang="pl-PL" sz="1800" b="0" strike="noStrike" spc="-1">
              <a:latin typeface="Arial"/>
            </a:endParaRPr>
          </a:p>
          <a:p>
            <a:r>
              <a:rPr lang="pl-PL" sz="1800" b="0" strike="noStrike" spc="-1">
                <a:solidFill>
                  <a:srgbClr val="000000"/>
                </a:solidFill>
                <a:latin typeface="Arial"/>
                <a:ea typeface="DejaVu Sans"/>
              </a:rPr>
              <a:t>12. wielokrążek,</a:t>
            </a:r>
            <a:endParaRPr lang="pl-PL" sz="1800" b="0" strike="noStrike" spc="-1">
              <a:latin typeface="Arial"/>
            </a:endParaRPr>
          </a:p>
          <a:p>
            <a:r>
              <a:rPr lang="pl-PL" sz="1800" b="0" strike="noStrike" spc="-1">
                <a:solidFill>
                  <a:srgbClr val="000000"/>
                </a:solidFill>
                <a:latin typeface="Arial"/>
                <a:ea typeface="DejaVu Sans"/>
              </a:rPr>
              <a:t>13. uchwyt do napinania przewodów i haki izolowane/izolacyjne.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674" name="Obraz 673"/>
          <p:cNvPicPr/>
          <p:nvPr/>
        </p:nvPicPr>
        <p:blipFill>
          <a:blip r:embed="rId2"/>
          <a:stretch/>
        </p:blipFill>
        <p:spPr>
          <a:xfrm>
            <a:off x="8640000" y="1980000"/>
            <a:ext cx="3183120" cy="4174920"/>
          </a:xfrm>
          <a:prstGeom prst="rect">
            <a:avLst/>
          </a:prstGeom>
          <a:ln w="0">
            <a:noFill/>
          </a:ln>
        </p:spPr>
      </p:pic>
      <p:sp>
        <p:nvSpPr>
          <p:cNvPr id="675" name="pole tekstowe 674"/>
          <p:cNvSpPr txBox="1"/>
          <p:nvPr/>
        </p:nvSpPr>
        <p:spPr>
          <a:xfrm>
            <a:off x="8939160" y="6154920"/>
            <a:ext cx="4380840" cy="602280"/>
          </a:xfrm>
          <a:prstGeom prst="rect">
            <a:avLst/>
          </a:prstGeom>
          <a:noFill/>
          <a:ln w="0">
            <a:noFill/>
          </a:ln>
        </p:spPr>
        <p:txBody>
          <a:bodyPr lIns="90000" tIns="45000" rIns="90000" bIns="45000">
            <a:noAutofit/>
          </a:bodyPr>
          <a:lstStyle/>
          <a:p>
            <a:r>
              <a:rPr lang="pl-PL" sz="1800" b="0" strike="noStrike" spc="-1">
                <a:solidFill>
                  <a:srgbClr val="000000"/>
                </a:solidFill>
                <a:latin typeface="Arial"/>
                <a:ea typeface="DejaVu Sans"/>
              </a:rPr>
              <a:t>Źródło ilustracji: www.elektrykapradnietyka.pl</a:t>
            </a:r>
            <a:endParaRPr lang="pl-PL" sz="1800" b="0" strike="noStrike" spc="-1">
              <a:latin typeface="Arial"/>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 name="Prostokąt 675"/>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izolatora w zawieszeniu odciągowym</a:t>
            </a:r>
            <a:endParaRPr lang="pl-PL" sz="2800" b="0" strike="noStrike" spc="-1">
              <a:latin typeface="Arial"/>
            </a:endParaRPr>
          </a:p>
        </p:txBody>
      </p:sp>
      <p:sp>
        <p:nvSpPr>
          <p:cNvPr id="677" name="Prostokąt 676"/>
          <p:cNvSpPr/>
          <p:nvPr/>
        </p:nvSpPr>
        <p:spPr>
          <a:xfrm>
            <a:off x="360000" y="725040"/>
            <a:ext cx="954000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pl-PL" sz="1800" b="0" strike="noStrike" spc="-1">
              <a:latin typeface="Arial"/>
            </a:endParaRPr>
          </a:p>
          <a:p>
            <a:r>
              <a:rPr lang="pl-PL" sz="1800" b="1" strike="noStrike" spc="-1">
                <a:solidFill>
                  <a:srgbClr val="000000"/>
                </a:solidFill>
                <a:latin typeface="Arial"/>
                <a:ea typeface="DejaVu Sans"/>
              </a:rPr>
              <a:t>Przebieg prac:</a:t>
            </a:r>
            <a:endParaRPr lang="pl-PL" sz="1800" b="0" strike="noStrike" spc="-1">
              <a:latin typeface="Arial"/>
            </a:endParaRPr>
          </a:p>
          <a:p>
            <a:endParaRPr lang="pl-PL" sz="1800" b="0" strike="noStrike" spc="-1">
              <a:latin typeface="Arial"/>
            </a:endParaRPr>
          </a:p>
          <a:p>
            <a:r>
              <a:rPr lang="pl-PL" sz="1800" b="0" strike="noStrike" spc="-1">
                <a:solidFill>
                  <a:srgbClr val="000000"/>
                </a:solidFill>
                <a:latin typeface="Arial"/>
                <a:ea typeface="DejaVu Sans"/>
              </a:rPr>
              <a:t>1. Zaizolowanie stanowiska/strefy pracy.</a:t>
            </a:r>
            <a:endParaRPr lang="pl-PL" sz="1800" b="0" strike="noStrike" spc="-1">
              <a:latin typeface="Arial"/>
            </a:endParaRPr>
          </a:p>
          <a:p>
            <a:r>
              <a:rPr lang="pl-PL" sz="1800" b="0" strike="noStrike" spc="-1">
                <a:solidFill>
                  <a:srgbClr val="000000"/>
                </a:solidFill>
                <a:latin typeface="Arial"/>
                <a:ea typeface="DejaVu Sans"/>
              </a:rPr>
              <a:t>2. Założenie bocznika izolowanego, aby zbocznikować mostek odchodzący od wymienianego izolatora.</a:t>
            </a:r>
            <a:endParaRPr lang="pl-PL" sz="1800" b="0" strike="noStrike" spc="-1">
              <a:latin typeface="Arial"/>
            </a:endParaRPr>
          </a:p>
          <a:p>
            <a:r>
              <a:rPr lang="pl-PL" sz="1800" b="0" strike="noStrike" spc="-1">
                <a:solidFill>
                  <a:srgbClr val="000000"/>
                </a:solidFill>
                <a:latin typeface="Arial"/>
                <a:ea typeface="DejaVu Sans"/>
              </a:rPr>
              <a:t>3. Rozłączenie mostka.</a:t>
            </a:r>
            <a:endParaRPr lang="pl-PL" sz="1800" b="0" strike="noStrike" spc="-1">
              <a:latin typeface="Arial"/>
            </a:endParaRPr>
          </a:p>
          <a:p>
            <a:r>
              <a:rPr lang="pl-PL" sz="1800" b="0" strike="noStrike" spc="-1">
                <a:solidFill>
                  <a:srgbClr val="000000"/>
                </a:solidFill>
                <a:latin typeface="Arial"/>
                <a:ea typeface="DejaVu Sans"/>
              </a:rPr>
              <a:t>4. Przejęcie naciągu przewodu.</a:t>
            </a:r>
            <a:endParaRPr lang="pl-PL" sz="1800" b="0" strike="noStrike" spc="-1">
              <a:latin typeface="Arial"/>
            </a:endParaRPr>
          </a:p>
          <a:p>
            <a:r>
              <a:rPr lang="pl-PL" sz="1800" b="0" strike="noStrike" spc="-1">
                <a:solidFill>
                  <a:srgbClr val="000000"/>
                </a:solidFill>
                <a:latin typeface="Arial"/>
                <a:ea typeface="DejaVu Sans"/>
              </a:rPr>
              <a:t>5. Zdjęcie przewodu z izolatora.</a:t>
            </a:r>
            <a:endParaRPr lang="pl-PL" sz="1800" b="0" strike="noStrike" spc="-1">
              <a:latin typeface="Arial"/>
            </a:endParaRPr>
          </a:p>
          <a:p>
            <a:r>
              <a:rPr lang="pl-PL" sz="1800" b="0" strike="noStrike" spc="-1">
                <a:solidFill>
                  <a:srgbClr val="000000"/>
                </a:solidFill>
                <a:latin typeface="Arial"/>
                <a:ea typeface="DejaVu Sans"/>
              </a:rPr>
              <a:t>6. Demontaż izolatora.</a:t>
            </a:r>
            <a:endParaRPr lang="pl-PL" sz="1800" b="0" strike="noStrike" spc="-1">
              <a:latin typeface="Arial"/>
            </a:endParaRPr>
          </a:p>
          <a:p>
            <a:r>
              <a:rPr lang="pl-PL" sz="1800" b="0" strike="noStrike" spc="-1">
                <a:solidFill>
                  <a:srgbClr val="000000"/>
                </a:solidFill>
                <a:latin typeface="Arial"/>
                <a:ea typeface="DejaVu Sans"/>
              </a:rPr>
              <a:t>7. Montaż nowego izolatora.</a:t>
            </a:r>
            <a:endParaRPr lang="pl-PL" sz="1800" b="0" strike="noStrike" spc="-1">
              <a:latin typeface="Arial"/>
            </a:endParaRPr>
          </a:p>
          <a:p>
            <a:r>
              <a:rPr lang="pl-PL" sz="1800" b="0" strike="noStrike" spc="-1">
                <a:solidFill>
                  <a:srgbClr val="000000"/>
                </a:solidFill>
                <a:latin typeface="Arial"/>
                <a:ea typeface="DejaVu Sans"/>
              </a:rPr>
              <a:t>8. Zamocowanie przewodu do izolatora.</a:t>
            </a:r>
            <a:endParaRPr lang="pl-PL" sz="1800" b="0" strike="noStrike" spc="-1">
              <a:latin typeface="Arial"/>
            </a:endParaRPr>
          </a:p>
          <a:p>
            <a:r>
              <a:rPr lang="pl-PL" sz="1800" b="0" strike="noStrike" spc="-1">
                <a:solidFill>
                  <a:srgbClr val="000000"/>
                </a:solidFill>
                <a:latin typeface="Arial"/>
                <a:ea typeface="DejaVu Sans"/>
              </a:rPr>
              <a:t>9. Zwolnienie naciągu przewodu.</a:t>
            </a:r>
            <a:endParaRPr lang="pl-PL" sz="1800" b="0" strike="noStrike" spc="-1">
              <a:latin typeface="Arial"/>
            </a:endParaRPr>
          </a:p>
          <a:p>
            <a:r>
              <a:rPr lang="pl-PL" sz="1800" b="0" strike="noStrike" spc="-1">
                <a:solidFill>
                  <a:srgbClr val="000000"/>
                </a:solidFill>
                <a:latin typeface="Arial"/>
                <a:ea typeface="DejaVu Sans"/>
              </a:rPr>
              <a:t>10. Podłączenie mostka.</a:t>
            </a:r>
            <a:endParaRPr lang="pl-PL" sz="1800" b="0" strike="noStrike" spc="-1">
              <a:latin typeface="Arial"/>
            </a:endParaRPr>
          </a:p>
          <a:p>
            <a:r>
              <a:rPr lang="pl-PL" sz="1800" b="0" strike="noStrike" spc="-1">
                <a:solidFill>
                  <a:srgbClr val="000000"/>
                </a:solidFill>
                <a:latin typeface="Arial"/>
                <a:ea typeface="DejaVu Sans"/>
              </a:rPr>
              <a:t>11. Zdjęcie bocznika izolowanego.</a:t>
            </a:r>
            <a:endParaRPr lang="pl-PL" sz="1800" b="0" strike="noStrike" spc="-1">
              <a:latin typeface="Arial"/>
            </a:endParaRPr>
          </a:p>
          <a:p>
            <a:r>
              <a:rPr lang="pl-PL" sz="1800" b="0" strike="noStrike" spc="-1">
                <a:solidFill>
                  <a:srgbClr val="000000"/>
                </a:solidFill>
                <a:latin typeface="Arial"/>
                <a:ea typeface="DejaVu Sans"/>
              </a:rPr>
              <a:t>12. Sprawdzenie wykonania, rozizolowanie, złożenie sprzętu, likwidacja strefy pracy i powiadomienie koordynującego.</a:t>
            </a:r>
            <a:endParaRPr lang="pl-PL" sz="1800" b="0" strike="noStrike" spc="-1">
              <a:latin typeface="Arial"/>
            </a:endParaRPr>
          </a:p>
          <a:p>
            <a:endParaRPr lang="pl-PL" sz="1800" b="0" strike="noStrike" spc="-1">
              <a:latin typeface="Arial"/>
            </a:endParaRPr>
          </a:p>
          <a:p>
            <a:pPr>
              <a:lnSpc>
                <a:spcPct val="100000"/>
              </a:lnSpc>
              <a:tabLst>
                <a:tab pos="0" algn="l"/>
              </a:tabLst>
            </a:pPr>
            <a:endParaRPr lang="pl-PL" sz="1800" b="0" strike="noStrike" spc="-1">
              <a:latin typeface="Arial"/>
            </a:endParaRPr>
          </a:p>
          <a:p>
            <a:endParaRPr lang="pl-PL" sz="1800" b="0" strike="noStrike" spc="-1">
              <a:latin typeface="Arial"/>
            </a:endParaRPr>
          </a:p>
          <a:p>
            <a:endParaRPr lang="pl-PL" sz="1800" b="0" strike="noStrike" spc="-1">
              <a:latin typeface="Arial"/>
            </a:endParaRPr>
          </a:p>
          <a:p>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rostokąt 677"/>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przekładnika prądowego</a:t>
            </a:r>
            <a:endParaRPr lang="pl-PL" sz="2800" b="0" strike="noStrike" spc="-1">
              <a:latin typeface="Arial"/>
            </a:endParaRPr>
          </a:p>
        </p:txBody>
      </p:sp>
      <p:sp>
        <p:nvSpPr>
          <p:cNvPr id="679" name="Prostokąt 678"/>
          <p:cNvSpPr/>
          <p:nvPr/>
        </p:nvSpPr>
        <p:spPr>
          <a:xfrm>
            <a:off x="360000" y="725040"/>
            <a:ext cx="954000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pl-PL" sz="1800" b="0" strike="noStrike" spc="-1">
              <a:latin typeface="Arial"/>
            </a:endParaRPr>
          </a:p>
          <a:p>
            <a:r>
              <a:rPr lang="pl-PL" sz="1800" b="1" strike="noStrike" spc="-1">
                <a:solidFill>
                  <a:srgbClr val="000000"/>
                </a:solidFill>
                <a:latin typeface="Arial"/>
                <a:ea typeface="DejaVu Sans"/>
              </a:rPr>
              <a:t>Obsada:</a:t>
            </a:r>
            <a:endParaRPr lang="pl-PL" sz="1800" b="0" strike="noStrike" spc="-1">
              <a:latin typeface="Arial"/>
            </a:endParaRPr>
          </a:p>
          <a:p>
            <a:pPr>
              <a:lnSpc>
                <a:spcPct val="100000"/>
              </a:lnSpc>
              <a:tabLst>
                <a:tab pos="0" algn="l"/>
              </a:tabLst>
            </a:pP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W PGE i Energa karta przewiduje: kierujący zespołem – 1 osoba oraz członkowie zespołu – minimum 1 osoba.</a:t>
            </a:r>
            <a:endParaRPr lang="pl-PL" sz="1800" b="0" strike="noStrike" spc="-1">
              <a:latin typeface="Arial"/>
            </a:endParaRPr>
          </a:p>
          <a:p>
            <a:endParaRPr lang="pl-PL" sz="1800" b="0" strike="noStrike" spc="-1">
              <a:latin typeface="Arial"/>
            </a:endParaRPr>
          </a:p>
          <a:p>
            <a:pPr>
              <a:lnSpc>
                <a:spcPct val="100000"/>
              </a:lnSpc>
              <a:tabLst>
                <a:tab pos="0" algn="l"/>
              </a:tabLst>
            </a:pPr>
            <a:r>
              <a:rPr lang="pl-PL" sz="1800" b="1" strike="noStrike" spc="-1">
                <a:solidFill>
                  <a:srgbClr val="000000"/>
                </a:solidFill>
                <a:latin typeface="Arial"/>
                <a:ea typeface="DejaVu Sans"/>
              </a:rPr>
              <a:t>Materiały i narzędzia:</a:t>
            </a:r>
            <a:endParaRPr lang="pl-PL" sz="1800" b="0" strike="noStrike" spc="-1">
              <a:latin typeface="Arial"/>
            </a:endParaRPr>
          </a:p>
          <a:p>
            <a:pPr>
              <a:lnSpc>
                <a:spcPct val="100000"/>
              </a:lnSpc>
              <a:tabLst>
                <a:tab pos="0" algn="l"/>
              </a:tabLst>
            </a:pPr>
            <a:endParaRPr lang="pl-PL" sz="1800" b="0" strike="noStrike" spc="-1">
              <a:latin typeface="Arial"/>
            </a:endParaRPr>
          </a:p>
          <a:p>
            <a:r>
              <a:rPr lang="pl-PL" sz="1800" b="0" strike="noStrike" spc="-1">
                <a:solidFill>
                  <a:srgbClr val="000000"/>
                </a:solidFill>
                <a:latin typeface="Arial"/>
                <a:ea typeface="DejaVu Sans"/>
              </a:rPr>
              <a:t>1. Środki konserwujące,</a:t>
            </a:r>
            <a:endParaRPr lang="pl-PL" sz="1800" b="0" strike="noStrike" spc="-1">
              <a:latin typeface="Arial"/>
            </a:endParaRPr>
          </a:p>
          <a:p>
            <a:r>
              <a:rPr lang="pl-PL" sz="1800" b="0" strike="noStrike" spc="-1">
                <a:solidFill>
                  <a:srgbClr val="000000"/>
                </a:solidFill>
                <a:latin typeface="Arial"/>
                <a:ea typeface="DejaVu Sans"/>
              </a:rPr>
              <a:t>2. przekładnik prądowy,</a:t>
            </a:r>
            <a:endParaRPr lang="pl-PL" sz="1800" b="0" strike="noStrike" spc="-1">
              <a:latin typeface="Arial"/>
            </a:endParaRPr>
          </a:p>
          <a:p>
            <a:r>
              <a:rPr lang="pl-PL" sz="1800" b="0" strike="noStrike" spc="-1">
                <a:solidFill>
                  <a:srgbClr val="000000"/>
                </a:solidFill>
                <a:latin typeface="Arial"/>
                <a:ea typeface="DejaVu Sans"/>
              </a:rPr>
              <a:t>3. taśmy elektroizolacyjne,</a:t>
            </a:r>
            <a:endParaRPr lang="pl-PL" sz="1800" b="0" strike="noStrike" spc="-1">
              <a:latin typeface="Arial"/>
            </a:endParaRPr>
          </a:p>
          <a:p>
            <a:r>
              <a:rPr lang="pl-PL" sz="1800" b="0" strike="noStrike" spc="-1">
                <a:solidFill>
                  <a:srgbClr val="000000"/>
                </a:solidFill>
                <a:latin typeface="Arial"/>
                <a:ea typeface="DejaVu Sans"/>
              </a:rPr>
              <a:t>4. komplet kluczy izolowanych,</a:t>
            </a:r>
            <a:endParaRPr lang="pl-PL" sz="1800" b="0" strike="noStrike" spc="-1">
              <a:latin typeface="Arial"/>
            </a:endParaRPr>
          </a:p>
          <a:p>
            <a:r>
              <a:rPr lang="pl-PL" sz="1800" b="0" strike="noStrike" spc="-1">
                <a:solidFill>
                  <a:srgbClr val="000000"/>
                </a:solidFill>
                <a:latin typeface="Arial"/>
                <a:ea typeface="DejaVu Sans"/>
              </a:rPr>
              <a:t>5. klucze i wkrętaki izolowane dynamometryczne,</a:t>
            </a:r>
            <a:endParaRPr lang="pl-PL" sz="1800" b="0" strike="noStrike" spc="-1">
              <a:latin typeface="Arial"/>
            </a:endParaRPr>
          </a:p>
          <a:p>
            <a:r>
              <a:rPr lang="pl-PL" sz="1800" b="0" strike="noStrike" spc="-1">
                <a:solidFill>
                  <a:srgbClr val="000000"/>
                </a:solidFill>
                <a:latin typeface="Arial"/>
                <a:ea typeface="DejaVu Sans"/>
              </a:rPr>
              <a:t>6. pilnik jednostronnie izolowany</a:t>
            </a:r>
            <a:endParaRPr lang="pl-PL" sz="1800" b="0" strike="noStrike" spc="-1">
              <a:latin typeface="Arial"/>
            </a:endParaRPr>
          </a:p>
          <a:p>
            <a:endParaRPr lang="pl-PL" sz="1800" b="0" strike="noStrike" spc="-1">
              <a:latin typeface="Arial"/>
            </a:endParaRPr>
          </a:p>
          <a:p>
            <a:endParaRPr lang="pl-PL" sz="1800" b="0" strike="noStrike" spc="-1">
              <a:latin typeface="Arial"/>
            </a:endParaRPr>
          </a:p>
          <a:p>
            <a:endParaRPr lang="pl-PL" sz="1800" b="0" strike="noStrike" spc="-1">
              <a:latin typeface="Arial"/>
            </a:endParaRPr>
          </a:p>
          <a:p>
            <a:pPr>
              <a:lnSpc>
                <a:spcPct val="100000"/>
              </a:lnSpc>
              <a:tabLst>
                <a:tab pos="0" algn="l"/>
              </a:tabLst>
            </a:pPr>
            <a:endParaRPr lang="pl-PL" sz="1800" b="0" strike="noStrike" spc="-1">
              <a:latin typeface="Arial"/>
            </a:endParaRPr>
          </a:p>
          <a:p>
            <a:endParaRPr lang="pl-PL" sz="1800" b="0" strike="noStrike" spc="-1">
              <a:latin typeface="Arial"/>
            </a:endParaRPr>
          </a:p>
          <a:p>
            <a:endParaRPr lang="pl-PL" sz="1800" b="0" strike="noStrike" spc="-1">
              <a:latin typeface="Arial"/>
            </a:endParaRPr>
          </a:p>
          <a:p>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680" name="Obraz 679"/>
          <p:cNvPicPr/>
          <p:nvPr/>
        </p:nvPicPr>
        <p:blipFill>
          <a:blip r:embed="rId2"/>
          <a:stretch/>
        </p:blipFill>
        <p:spPr>
          <a:xfrm>
            <a:off x="9111600" y="2160000"/>
            <a:ext cx="2228400" cy="2695320"/>
          </a:xfrm>
          <a:prstGeom prst="rect">
            <a:avLst/>
          </a:prstGeom>
          <a:ln w="0">
            <a:noFill/>
          </a:ln>
        </p:spPr>
      </p:pic>
      <p:pic>
        <p:nvPicPr>
          <p:cNvPr id="681" name="Obraz 680"/>
          <p:cNvPicPr/>
          <p:nvPr/>
        </p:nvPicPr>
        <p:blipFill>
          <a:blip r:embed="rId3"/>
          <a:stretch/>
        </p:blipFill>
        <p:spPr>
          <a:xfrm>
            <a:off x="7593480" y="4945680"/>
            <a:ext cx="2666520" cy="1714320"/>
          </a:xfrm>
          <a:prstGeom prst="rect">
            <a:avLst/>
          </a:prstGeom>
          <a:ln w="0">
            <a:noFill/>
          </a:ln>
        </p:spPr>
      </p:pic>
      <p:pic>
        <p:nvPicPr>
          <p:cNvPr id="682" name="Obraz 681"/>
          <p:cNvPicPr/>
          <p:nvPr/>
        </p:nvPicPr>
        <p:blipFill>
          <a:blip r:embed="rId4"/>
          <a:stretch/>
        </p:blipFill>
        <p:spPr>
          <a:xfrm>
            <a:off x="6517080" y="2260440"/>
            <a:ext cx="1942920" cy="2352240"/>
          </a:xfrm>
          <a:prstGeom prst="rect">
            <a:avLst/>
          </a:prstGeom>
          <a:ln w="0">
            <a:noFill/>
          </a:ln>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 name="Prostokąt 682"/>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przekładnika prądowego</a:t>
            </a:r>
            <a:endParaRPr lang="pl-PL" sz="2800" b="0" strike="noStrike" spc="-1">
              <a:latin typeface="Arial"/>
            </a:endParaRPr>
          </a:p>
        </p:txBody>
      </p:sp>
      <p:sp>
        <p:nvSpPr>
          <p:cNvPr id="684" name="Prostokąt 683"/>
          <p:cNvSpPr/>
          <p:nvPr/>
        </p:nvSpPr>
        <p:spPr>
          <a:xfrm>
            <a:off x="360000" y="725040"/>
            <a:ext cx="630000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pl-PL" sz="1800" b="0" strike="noStrike" spc="-1">
              <a:latin typeface="Arial"/>
            </a:endParaRPr>
          </a:p>
          <a:p>
            <a:pPr>
              <a:lnSpc>
                <a:spcPct val="100000"/>
              </a:lnSpc>
              <a:tabLst>
                <a:tab pos="0" algn="l"/>
              </a:tabLst>
            </a:pPr>
            <a:r>
              <a:rPr lang="pl-PL" sz="1800" b="1" strike="noStrike" spc="-1">
                <a:solidFill>
                  <a:srgbClr val="000000"/>
                </a:solidFill>
                <a:latin typeface="Arial"/>
                <a:ea typeface="DejaVu Sans"/>
              </a:rPr>
              <a:t>Przebieg prac:</a:t>
            </a:r>
            <a:endParaRPr lang="pl-PL" sz="1800" b="0" strike="noStrike" spc="-1">
              <a:latin typeface="Arial"/>
            </a:endParaRPr>
          </a:p>
          <a:p>
            <a:pPr>
              <a:lnSpc>
                <a:spcPct val="100000"/>
              </a:lnSpc>
              <a:tabLst>
                <a:tab pos="0" algn="l"/>
              </a:tabLst>
            </a:pP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1. Czyszczenie urządzenia rozdzielczego.</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2. Zaizolowanie stanowiska pracy.</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3. Założenie bocznika z rozłącznikiem.</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4. Odłączenie żyły kabla, przewodu fazowego albo szyny od zacisków strony pierwotnej przekładnika prądowego.</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5. Odłączenie przewodów od zacisków strony wtórnej przekładnika prądowego.</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6. Zdemontowanie przekładnika prądowego.</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7. Zamontowanie nowego przekładnika prądowego.</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8. Podłączenie przewodów do zacisków strony wtórnej przekładnika prądowego.</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9. Podłączenie żył kabla, przewodu fazowego albo szyny do zacisków strony pierwotnej przekładnika prądowego. </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10. Zdjęcie bocznika z rozłącznikiem.</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11. Nałożenie środka konserwującego na zaciski/zestyki przekładnika.</a:t>
            </a:r>
            <a:endParaRPr lang="pl-PL" sz="1800" b="0" strike="noStrike" spc="-1">
              <a:latin typeface="Arial"/>
            </a:endParaRPr>
          </a:p>
          <a:p>
            <a:endParaRPr lang="pl-PL" sz="1800" b="0" strike="noStrike" spc="-1">
              <a:latin typeface="Arial"/>
            </a:endParaRPr>
          </a:p>
          <a:p>
            <a:endParaRPr lang="pl-PL" sz="1800" b="0" strike="noStrike" spc="-1">
              <a:latin typeface="Arial"/>
            </a:endParaRPr>
          </a:p>
          <a:p>
            <a:endParaRPr lang="pl-PL" sz="1800" b="0" strike="noStrike" spc="-1">
              <a:latin typeface="Arial"/>
            </a:endParaRPr>
          </a:p>
          <a:p>
            <a:pPr>
              <a:lnSpc>
                <a:spcPct val="100000"/>
              </a:lnSpc>
              <a:tabLst>
                <a:tab pos="0" algn="l"/>
              </a:tabLst>
            </a:pPr>
            <a:endParaRPr lang="pl-PL" sz="1800" b="0" strike="noStrike" spc="-1">
              <a:latin typeface="Arial"/>
            </a:endParaRPr>
          </a:p>
          <a:p>
            <a:endParaRPr lang="pl-PL" sz="1800" b="0" strike="noStrike" spc="-1">
              <a:latin typeface="Arial"/>
            </a:endParaRPr>
          </a:p>
          <a:p>
            <a:endParaRPr lang="pl-PL" sz="1800" b="0" strike="noStrike" spc="-1">
              <a:latin typeface="Arial"/>
            </a:endParaRPr>
          </a:p>
          <a:p>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685" name="Obraz 684"/>
          <p:cNvPicPr/>
          <p:nvPr/>
        </p:nvPicPr>
        <p:blipFill>
          <a:blip r:embed="rId2"/>
          <a:stretch/>
        </p:blipFill>
        <p:spPr>
          <a:xfrm>
            <a:off x="7020000" y="2322360"/>
            <a:ext cx="5111280" cy="2874960"/>
          </a:xfrm>
          <a:prstGeom prst="rect">
            <a:avLst/>
          </a:prstGeom>
          <a:ln w="0">
            <a:noFill/>
          </a:ln>
        </p:spPr>
      </p:pic>
      <p:sp>
        <p:nvSpPr>
          <p:cNvPr id="686" name="pole tekstowe 685"/>
          <p:cNvSpPr txBox="1"/>
          <p:nvPr/>
        </p:nvSpPr>
        <p:spPr>
          <a:xfrm>
            <a:off x="119880" y="6238440"/>
            <a:ext cx="4380840" cy="346680"/>
          </a:xfrm>
          <a:prstGeom prst="rect">
            <a:avLst/>
          </a:prstGeom>
          <a:noFill/>
          <a:ln w="0">
            <a:noFill/>
          </a:ln>
        </p:spPr>
        <p:txBody>
          <a:bodyPr lIns="90000" tIns="45000" rIns="90000" bIns="45000">
            <a:noAutofit/>
          </a:bodyPr>
          <a:lstStyle/>
          <a:p>
            <a:r>
              <a:rPr lang="pl-PL" sz="1800" b="0" strike="noStrike" spc="-1">
                <a:solidFill>
                  <a:srgbClr val="000000"/>
                </a:solidFill>
                <a:latin typeface="Arial"/>
                <a:ea typeface="DejaVu Sans"/>
              </a:rPr>
              <a:t>Źródło ilustracji: www.onninen.pl</a:t>
            </a:r>
            <a:endParaRPr lang="pl-PL" sz="1800" b="0" strike="noStrike" spc="-1">
              <a:latin typeface="Arial"/>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rostokąt 686"/>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Czyszczenie urządzenia rozdzielczego</a:t>
            </a:r>
            <a:endParaRPr lang="pl-PL" sz="2800" b="0" strike="noStrike" spc="-1">
              <a:latin typeface="Arial"/>
            </a:endParaRPr>
          </a:p>
        </p:txBody>
      </p:sp>
      <p:sp>
        <p:nvSpPr>
          <p:cNvPr id="688" name="Prostokąt 687"/>
          <p:cNvSpPr/>
          <p:nvPr/>
        </p:nvSpPr>
        <p:spPr>
          <a:xfrm>
            <a:off x="360000" y="725040"/>
            <a:ext cx="630000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pl-PL" sz="1800" b="0" strike="noStrike" spc="-1">
              <a:latin typeface="Arial"/>
            </a:endParaRPr>
          </a:p>
          <a:p>
            <a:pPr>
              <a:lnSpc>
                <a:spcPct val="100000"/>
              </a:lnSpc>
              <a:tabLst>
                <a:tab pos="0" algn="l"/>
              </a:tabLst>
            </a:pPr>
            <a:r>
              <a:rPr lang="pl-PL" sz="1800" b="1" strike="noStrike" spc="-1">
                <a:solidFill>
                  <a:srgbClr val="000000"/>
                </a:solidFill>
                <a:latin typeface="Arial"/>
                <a:ea typeface="DejaVu Sans"/>
              </a:rPr>
              <a:t>Czyszczenie urządzenia rozdzielczego obejmuje:</a:t>
            </a:r>
            <a:endParaRPr lang="pl-PL" sz="1800" b="0" strike="noStrike" spc="-1">
              <a:latin typeface="Arial"/>
            </a:endParaRPr>
          </a:p>
          <a:p>
            <a:pPr>
              <a:lnSpc>
                <a:spcPct val="100000"/>
              </a:lnSpc>
              <a:tabLst>
                <a:tab pos="0" algn="l"/>
              </a:tabLst>
            </a:pP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1. Usunięcie z bezpośredniego otoczenia urządzenia przeznaczonego do czyszczenia zbędnych elementów, np. wkładek topikowych, uchwytów do bezpieczników, tabliczek, śrub, odpadających kawałków tynku i gruzu.</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2. Czyszczenie urządzeń przy użyciu pędzli izolacyjnych i/lub odkurzacza z wyposażeniem do PPN.</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3. Jeżeli odkurzacz wymaga zasilenia z gniazda serwisowego, jego podłączenie i odłączenie wykonuje się zgodnie z czynnością: Podłączenie i odłączenie gniazda serwisowego do urządzenia rozdzielczego.</a:t>
            </a:r>
            <a:endParaRPr lang="pl-PL" sz="1800" b="0" strike="noStrike" spc="-1">
              <a:latin typeface="Arial"/>
            </a:endParaRPr>
          </a:p>
          <a:p>
            <a:endParaRPr lang="pl-PL" sz="1800" b="0" strike="noStrike" spc="-1">
              <a:latin typeface="Arial"/>
            </a:endParaRPr>
          </a:p>
          <a:p>
            <a:endParaRPr lang="pl-PL" sz="1800" b="0" strike="noStrike" spc="-1">
              <a:latin typeface="Arial"/>
            </a:endParaRPr>
          </a:p>
          <a:p>
            <a:endParaRPr lang="pl-PL" sz="1800" b="0" strike="noStrike" spc="-1">
              <a:latin typeface="Arial"/>
            </a:endParaRPr>
          </a:p>
          <a:p>
            <a:pPr>
              <a:lnSpc>
                <a:spcPct val="100000"/>
              </a:lnSpc>
              <a:tabLst>
                <a:tab pos="0" algn="l"/>
              </a:tabLst>
            </a:pPr>
            <a:endParaRPr lang="pl-PL" sz="1800" b="0" strike="noStrike" spc="-1">
              <a:latin typeface="Arial"/>
            </a:endParaRPr>
          </a:p>
          <a:p>
            <a:endParaRPr lang="pl-PL" sz="1800" b="0" strike="noStrike" spc="-1">
              <a:latin typeface="Arial"/>
            </a:endParaRPr>
          </a:p>
          <a:p>
            <a:endParaRPr lang="pl-PL" sz="1800" b="0" strike="noStrike" spc="-1">
              <a:latin typeface="Arial"/>
            </a:endParaRPr>
          </a:p>
          <a:p>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89" name="pole tekstowe 688"/>
          <p:cNvSpPr txBox="1"/>
          <p:nvPr/>
        </p:nvSpPr>
        <p:spPr>
          <a:xfrm>
            <a:off x="119880" y="6238440"/>
            <a:ext cx="9240120" cy="858240"/>
          </a:xfrm>
          <a:prstGeom prst="rect">
            <a:avLst/>
          </a:prstGeom>
          <a:noFill/>
          <a:ln w="0">
            <a:noFill/>
          </a:ln>
        </p:spPr>
        <p:txBody>
          <a:bodyPr lIns="90000" tIns="45000" rIns="90000" bIns="45000">
            <a:noAutofit/>
          </a:bodyPr>
          <a:lstStyle/>
          <a:p>
            <a:r>
              <a:rPr lang="pl-PL" sz="1800" b="0" strike="noStrike" spc="-1">
                <a:solidFill>
                  <a:srgbClr val="000000"/>
                </a:solidFill>
                <a:latin typeface="Arial"/>
                <a:ea typeface="DejaVu Sans"/>
              </a:rPr>
              <a:t>Źródło ilustracji: https://www.rontech.pl/czyszczenie-szaf-energetycznych-konserwacja/</a:t>
            </a:r>
            <a:endParaRPr lang="pl-PL" sz="1800" b="0" strike="noStrike" spc="-1">
              <a:latin typeface="Arial"/>
            </a:endParaRPr>
          </a:p>
        </p:txBody>
      </p:sp>
      <p:pic>
        <p:nvPicPr>
          <p:cNvPr id="690" name="Obraz 689"/>
          <p:cNvPicPr/>
          <p:nvPr/>
        </p:nvPicPr>
        <p:blipFill>
          <a:blip r:embed="rId2"/>
          <a:stretch/>
        </p:blipFill>
        <p:spPr>
          <a:xfrm>
            <a:off x="6937920" y="1080000"/>
            <a:ext cx="4762080" cy="4762080"/>
          </a:xfrm>
          <a:prstGeom prst="rect">
            <a:avLst/>
          </a:prstGeom>
          <a:ln w="0">
            <a:noFill/>
          </a:ln>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 name="Prostokąt 690"/>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Czyszczenie urządzenia rozdzielczego</a:t>
            </a:r>
            <a:endParaRPr lang="pl-PL" sz="2800" b="0" strike="noStrike" spc="-1">
              <a:latin typeface="Arial"/>
            </a:endParaRPr>
          </a:p>
        </p:txBody>
      </p:sp>
      <p:sp>
        <p:nvSpPr>
          <p:cNvPr id="692" name="Prostokąt 691"/>
          <p:cNvSpPr/>
          <p:nvPr/>
        </p:nvSpPr>
        <p:spPr>
          <a:xfrm>
            <a:off x="360000" y="725040"/>
            <a:ext cx="630000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pl-PL" sz="1800" b="0" strike="noStrike" spc="-1" dirty="0">
              <a:latin typeface="Arial"/>
            </a:endParaRPr>
          </a:p>
          <a:p>
            <a:pPr>
              <a:lnSpc>
                <a:spcPct val="100000"/>
              </a:lnSpc>
              <a:tabLst>
                <a:tab pos="0" algn="l"/>
              </a:tabLst>
            </a:pPr>
            <a:r>
              <a:rPr lang="pl-PL" sz="1800" b="1" strike="noStrike" spc="-1" dirty="0">
                <a:solidFill>
                  <a:srgbClr val="000000"/>
                </a:solidFill>
                <a:latin typeface="Arial"/>
                <a:ea typeface="DejaVu Sans"/>
              </a:rPr>
              <a:t>Etap przygotowawczy</a:t>
            </a:r>
            <a:endParaRPr lang="pl-PL" sz="1800" b="0" strike="noStrike" spc="-1" dirty="0">
              <a:latin typeface="Arial"/>
            </a:endParaRPr>
          </a:p>
          <a:p>
            <a:pPr>
              <a:lnSpc>
                <a:spcPct val="100000"/>
              </a:lnSpc>
              <a:tabLst>
                <a:tab pos="0" algn="l"/>
              </a:tabLst>
            </a:pPr>
            <a:endParaRPr lang="pl-PL" sz="1800" b="0" strike="noStrike" spc="-1" dirty="0">
              <a:latin typeface="Arial"/>
            </a:endParaRPr>
          </a:p>
          <a:p>
            <a:pPr>
              <a:lnSpc>
                <a:spcPct val="100000"/>
              </a:lnSpc>
              <a:tabLst>
                <a:tab pos="0" algn="l"/>
              </a:tabLst>
            </a:pPr>
            <a:r>
              <a:rPr lang="pl-PL" sz="1800" b="0" strike="noStrike" spc="-1" dirty="0">
                <a:solidFill>
                  <a:srgbClr val="000000"/>
                </a:solidFill>
                <a:latin typeface="Arial"/>
                <a:ea typeface="DejaVu Sans"/>
              </a:rPr>
              <a:t>Najpierw wykonuje się rozeznanie strefy pracy, identyfikację urządzenia, sprawdzenie warunków atmosferycznych, łączności z koordynującym i przygotowanie strefy pracy. Instrukcja większości operatorów wskazuje, że prace przygotowawcze odbywają się pod nadzorem kierującego zespołem i obejmują m.in. identyfikację urządzenia oraz sprawdzenie strefy pracy.</a:t>
            </a:r>
            <a:endParaRPr lang="pl-PL" sz="1800" b="0" strike="noStrike" spc="-1" dirty="0">
              <a:latin typeface="Arial"/>
            </a:endParaRPr>
          </a:p>
          <a:p>
            <a:pPr>
              <a:lnSpc>
                <a:spcPct val="100000"/>
              </a:lnSpc>
              <a:tabLst>
                <a:tab pos="0" algn="l"/>
              </a:tabLst>
            </a:pPr>
            <a:endParaRPr lang="pl-PL" sz="1800" b="0" strike="noStrike" spc="-1" dirty="0">
              <a:latin typeface="Arial"/>
            </a:endParaRPr>
          </a:p>
          <a:p>
            <a:pPr>
              <a:lnSpc>
                <a:spcPct val="100000"/>
              </a:lnSpc>
              <a:tabLst>
                <a:tab pos="0" algn="l"/>
              </a:tabLst>
            </a:pPr>
            <a:r>
              <a:rPr lang="pl-PL" sz="1800" b="0" strike="noStrike" spc="-1" dirty="0">
                <a:solidFill>
                  <a:srgbClr val="000000"/>
                </a:solidFill>
                <a:latin typeface="Arial"/>
                <a:ea typeface="DejaVu Sans"/>
              </a:rPr>
              <a:t>Następnie należy przygotować wyposażenie osobiste i sprzęt PPN. Minimalne wyposażenie osobiste w instrukcji obejmuje m.in. rękawice elektroizolacyjne odpowiedniej klasy, wkładki przeciwpotne albo termiczne, rękawice ochronne skórzane, hełm elektroizolacyjny, okulary ochronne, odzież trudnopalną oraz obuwie robocze.</a:t>
            </a:r>
            <a:endParaRPr lang="pl-PL" sz="1800" b="0" strike="noStrike" spc="-1" dirty="0">
              <a:latin typeface="Arial"/>
            </a:endParaRPr>
          </a:p>
          <a:p>
            <a:endParaRPr lang="pl-PL" sz="1800" b="0" strike="noStrike" spc="-1" dirty="0">
              <a:latin typeface="Arial"/>
            </a:endParaRPr>
          </a:p>
          <a:p>
            <a:endParaRPr lang="pl-PL" sz="1800" b="0" strike="noStrike" spc="-1" dirty="0">
              <a:latin typeface="Arial"/>
            </a:endParaRPr>
          </a:p>
          <a:p>
            <a:endParaRPr lang="pl-PL" sz="1800" b="0" strike="noStrike" spc="-1" dirty="0">
              <a:latin typeface="Arial"/>
            </a:endParaRPr>
          </a:p>
          <a:p>
            <a:pPr>
              <a:lnSpc>
                <a:spcPct val="100000"/>
              </a:lnSpc>
              <a:tabLst>
                <a:tab pos="0" algn="l"/>
              </a:tabLst>
            </a:pPr>
            <a:endParaRPr lang="pl-PL" sz="1800" b="0" strike="noStrike" spc="-1" dirty="0">
              <a:latin typeface="Arial"/>
            </a:endParaRPr>
          </a:p>
          <a:p>
            <a:endParaRPr lang="pl-PL" sz="1800" b="0" strike="noStrike" spc="-1" dirty="0">
              <a:latin typeface="Arial"/>
            </a:endParaRPr>
          </a:p>
          <a:p>
            <a:endParaRPr lang="pl-PL" sz="1800" b="0" strike="noStrike" spc="-1" dirty="0">
              <a:latin typeface="Arial"/>
            </a:endParaRPr>
          </a:p>
          <a:p>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	</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p:txBody>
      </p:sp>
      <p:pic>
        <p:nvPicPr>
          <p:cNvPr id="693" name="Obraz 692"/>
          <p:cNvPicPr/>
          <p:nvPr/>
        </p:nvPicPr>
        <p:blipFill>
          <a:blip r:embed="rId2"/>
          <a:stretch/>
        </p:blipFill>
        <p:spPr>
          <a:xfrm>
            <a:off x="7538400" y="2318400"/>
            <a:ext cx="3801960" cy="3801960"/>
          </a:xfrm>
          <a:prstGeom prst="rect">
            <a:avLst/>
          </a:prstGeom>
          <a:ln w="0">
            <a:noFill/>
          </a:ln>
        </p:spPr>
      </p:pic>
      <p:sp>
        <p:nvSpPr>
          <p:cNvPr id="694" name="pole tekstowe 693"/>
          <p:cNvSpPr txBox="1"/>
          <p:nvPr/>
        </p:nvSpPr>
        <p:spPr>
          <a:xfrm>
            <a:off x="0" y="6480360"/>
            <a:ext cx="11490960" cy="346680"/>
          </a:xfrm>
          <a:prstGeom prst="rect">
            <a:avLst/>
          </a:prstGeom>
          <a:noFill/>
          <a:ln w="0">
            <a:noFill/>
          </a:ln>
        </p:spPr>
        <p:txBody>
          <a:bodyPr lIns="90000" tIns="45000" rIns="90000" bIns="45000">
            <a:noAutofit/>
          </a:bodyPr>
          <a:lstStyle/>
          <a:p>
            <a:r>
              <a:rPr lang="pl-PL" sz="1800" b="0" strike="noStrike" spc="-1" dirty="0">
                <a:latin typeface="Arial"/>
              </a:rPr>
              <a:t>https://hubix.pl/zestawy-do-prac-pod-napieciem/zestaw-do-wygradzania-miejsca-pracy.html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Tytuł 1_80"/>
          <p:cNvSpPr/>
          <p:nvPr/>
        </p:nvSpPr>
        <p:spPr>
          <a:xfrm>
            <a:off x="838800" y="5792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24" name="Prostokąt 123"/>
          <p:cNvSpPr/>
          <p:nvPr/>
        </p:nvSpPr>
        <p:spPr>
          <a:xfrm>
            <a:off x="360" y="6120360"/>
            <a:ext cx="1115892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https://www.gov.pl/web/kppsp-tczew/zasady-postepowania-na-wypadek-pozaru</a:t>
            </a:r>
            <a:endParaRPr lang="pl-PL" sz="1800" b="0" strike="noStrike" spc="-1">
              <a:latin typeface="Arial"/>
            </a:endParaRPr>
          </a:p>
        </p:txBody>
      </p:sp>
      <p:sp>
        <p:nvSpPr>
          <p:cNvPr id="125" name="Prostokąt 124"/>
          <p:cNvSpPr/>
          <p:nvPr/>
        </p:nvSpPr>
        <p:spPr>
          <a:xfrm>
            <a:off x="360" y="6511680"/>
            <a:ext cx="1187892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https://www.youtube.com/watch?v=ji_yLxw6-lk&amp;t=2s</a:t>
            </a:r>
            <a:endParaRPr lang="pl-PL" sz="1800" b="0" strike="noStrike" spc="-1">
              <a:latin typeface="Arial"/>
            </a:endParaRPr>
          </a:p>
        </p:txBody>
      </p:sp>
      <p:sp>
        <p:nvSpPr>
          <p:cNvPr id="126" name="Prostokąt 125"/>
          <p:cNvSpPr/>
          <p:nvPr/>
        </p:nvSpPr>
        <p:spPr>
          <a:xfrm>
            <a:off x="360000" y="2370240"/>
            <a:ext cx="11696400" cy="3926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 Przystąpić niezwłocznie, przy użyciu miejscowych środków gaśniczych do gaszenia pożaru i nieść pomoc osobom zagrożonym w przypadku koniecznym przystąpić do ewakuacji ludzi i mienia. </a:t>
            </a:r>
            <a:r>
              <a:rPr lang="pl-PL" sz="1800" b="0" strike="noStrike" spc="-1">
                <a:solidFill>
                  <a:srgbClr val="000000"/>
                </a:solidFill>
                <a:latin typeface="Arial"/>
                <a:ea typeface="DejaVu Sans"/>
              </a:rPr>
              <a:t>Należy czynności te wykonać w taki sposób aby nie doszło do powstania paniki jaka może ogarnąć ludzi będących w zagrożeniu, które wywołuje u ludzi ogień i dym. Panika może być przyczyną niepotrzebnych i tragicznych w skutkach wypadków w trakcie prowadzenia działań ratowniczo gaśniczych. Dlatego prowadząc jakiekolwiek działania w przypadku powstania pożar należy kierować się rozwagą w podejmowaniu decyzji. Do czasu przybycia straży pożarnej kierowanie akcją obejmuje kierownik zakładu pracy /właściciel obiektu/ lub osoba najbardziej energiczna i opanowana.</a:t>
            </a:r>
            <a:endParaRPr lang="pl-PL" sz="1800" b="0" strike="noStrike" spc="-1">
              <a:latin typeface="Aria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 name="Prostokąt 694"/>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Czyszczenie urządzenia rozdzielczego</a:t>
            </a:r>
            <a:endParaRPr lang="pl-PL" sz="2800" b="0" strike="noStrike" spc="-1">
              <a:latin typeface="Arial"/>
            </a:endParaRPr>
          </a:p>
        </p:txBody>
      </p:sp>
      <p:sp>
        <p:nvSpPr>
          <p:cNvPr id="696" name="Prostokąt 695"/>
          <p:cNvSpPr/>
          <p:nvPr/>
        </p:nvSpPr>
        <p:spPr>
          <a:xfrm>
            <a:off x="360000" y="725040"/>
            <a:ext cx="630000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pl-PL" sz="1800" b="0" strike="noStrike" spc="-1">
              <a:latin typeface="Arial"/>
            </a:endParaRPr>
          </a:p>
          <a:p>
            <a:pPr>
              <a:lnSpc>
                <a:spcPct val="100000"/>
              </a:lnSpc>
              <a:tabLst>
                <a:tab pos="0" algn="l"/>
              </a:tabLst>
            </a:pPr>
            <a:r>
              <a:rPr lang="pl-PL" sz="1800" b="1" strike="noStrike" spc="-1">
                <a:solidFill>
                  <a:srgbClr val="000000"/>
                </a:solidFill>
                <a:latin typeface="Arial"/>
                <a:ea typeface="DejaVu Sans"/>
              </a:rPr>
              <a:t>Etap roboczy:</a:t>
            </a:r>
            <a:endParaRPr lang="pl-PL" sz="1800" b="0" strike="noStrike" spc="-1">
              <a:latin typeface="Arial"/>
            </a:endParaRPr>
          </a:p>
          <a:p>
            <a:pPr>
              <a:lnSpc>
                <a:spcPct val="100000"/>
              </a:lnSpc>
              <a:tabLst>
                <a:tab pos="0" algn="l"/>
              </a:tabLst>
            </a:pP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W ramach procedury P-1 wykonuje się:</a:t>
            </a:r>
            <a:endParaRPr lang="pl-PL" sz="1800" b="0" strike="noStrike" spc="-1">
              <a:latin typeface="Arial"/>
            </a:endParaRPr>
          </a:p>
          <a:p>
            <a:pPr>
              <a:lnSpc>
                <a:spcPct val="100000"/>
              </a:lnSpc>
              <a:tabLst>
                <a:tab pos="0" algn="l"/>
              </a:tabLst>
            </a:pP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1. Usunięcie luźnych i zbędnych elementów z bezpośredniego otoczenia czyszczonego urządzenia.</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2. Oczyszczenie dostępnych powierzchni urządzenia, w tym elementów izolacyjnych, wyłącznie dopuszczonymi środkami i narzędziami PPN.</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3. Użycie pędzli izolacyjnych i/lub odkurzacza z wyposażeniem do PPN.</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4. Zachowanie osłon, wygrodzenia i zaizolowania stanowiska wynikających z właściwej karty technologicznej, w której P-1 jest czynnością pomocniczą.</a:t>
            </a: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5. Jeżeli zasilany jest odkurzacz z gniazda serwisowego, podłączenie i odłączenie realizuje się według P-29.</a:t>
            </a:r>
            <a:endParaRPr lang="pl-PL" sz="1800" b="0" strike="noStrike" spc="-1">
              <a:latin typeface="Arial"/>
            </a:endParaRPr>
          </a:p>
          <a:p>
            <a:pPr>
              <a:lnSpc>
                <a:spcPct val="100000"/>
              </a:lnSpc>
              <a:tabLst>
                <a:tab pos="0" algn="l"/>
              </a:tabLst>
            </a:pPr>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Ciekawostka: Ilustracja prezentuje czyszczenie szafy z zastosowaniem suchego lodu.</a:t>
            </a:r>
            <a:endParaRPr lang="pl-PL" sz="1800" b="0" strike="noStrike" spc="-1">
              <a:latin typeface="Arial"/>
            </a:endParaRPr>
          </a:p>
          <a:p>
            <a:endParaRPr lang="pl-PL" sz="1800" b="0" strike="noStrike" spc="-1">
              <a:latin typeface="Arial"/>
            </a:endParaRPr>
          </a:p>
          <a:p>
            <a:endParaRPr lang="pl-PL" sz="1800" b="0" strike="noStrike" spc="-1">
              <a:latin typeface="Arial"/>
            </a:endParaRPr>
          </a:p>
          <a:p>
            <a:endParaRPr lang="pl-PL" sz="1800" b="0" strike="noStrike" spc="-1">
              <a:latin typeface="Arial"/>
            </a:endParaRPr>
          </a:p>
          <a:p>
            <a:pPr>
              <a:lnSpc>
                <a:spcPct val="100000"/>
              </a:lnSpc>
              <a:tabLst>
                <a:tab pos="0" algn="l"/>
              </a:tabLst>
            </a:pPr>
            <a:endParaRPr lang="pl-PL" sz="1800" b="0" strike="noStrike" spc="-1">
              <a:latin typeface="Arial"/>
            </a:endParaRPr>
          </a:p>
          <a:p>
            <a:endParaRPr lang="pl-PL" sz="1800" b="0" strike="noStrike" spc="-1">
              <a:latin typeface="Arial"/>
            </a:endParaRPr>
          </a:p>
          <a:p>
            <a:endParaRPr lang="pl-PL" sz="1800" b="0" strike="noStrike" spc="-1">
              <a:latin typeface="Arial"/>
            </a:endParaRPr>
          </a:p>
          <a:p>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97" name="pole tekstowe 696"/>
          <p:cNvSpPr txBox="1"/>
          <p:nvPr/>
        </p:nvSpPr>
        <p:spPr>
          <a:xfrm>
            <a:off x="0" y="6480360"/>
            <a:ext cx="12960000" cy="602280"/>
          </a:xfrm>
          <a:prstGeom prst="rect">
            <a:avLst/>
          </a:prstGeom>
          <a:noFill/>
          <a:ln w="0">
            <a:noFill/>
          </a:ln>
        </p:spPr>
        <p:txBody>
          <a:bodyPr lIns="90000" tIns="45000" rIns="90000" bIns="45000">
            <a:noAutofit/>
          </a:bodyPr>
          <a:lstStyle/>
          <a:p>
            <a:r>
              <a:rPr lang="pl-PL" sz="1800" b="0" strike="noStrike" spc="-1">
                <a:latin typeface="Arial"/>
              </a:rPr>
              <a:t>Źródłow ilustracji: https://pamech.pl/zastosowanie-w-przemysle/czyszczenie-instalacji-i-urzadzen-elektrycznych/</a:t>
            </a:r>
          </a:p>
        </p:txBody>
      </p:sp>
      <p:pic>
        <p:nvPicPr>
          <p:cNvPr id="698" name="Obraz 697"/>
          <p:cNvPicPr/>
          <p:nvPr/>
        </p:nvPicPr>
        <p:blipFill>
          <a:blip r:embed="rId2"/>
          <a:stretch/>
        </p:blipFill>
        <p:spPr>
          <a:xfrm>
            <a:off x="8460000" y="572400"/>
            <a:ext cx="3240000" cy="5762520"/>
          </a:xfrm>
          <a:prstGeom prst="rect">
            <a:avLst/>
          </a:prstGeom>
          <a:ln w="0">
            <a:noFill/>
          </a:ln>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rostokąt 698"/>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końcówki/głowicy kablowej do 1 kV </a:t>
            </a:r>
            <a:endParaRPr lang="pl-PL" sz="2800" b="0" strike="noStrike" spc="-1">
              <a:latin typeface="Arial"/>
            </a:endParaRPr>
          </a:p>
        </p:txBody>
      </p:sp>
      <p:sp>
        <p:nvSpPr>
          <p:cNvPr id="700" name="Prostokąt 699"/>
          <p:cNvSpPr/>
          <p:nvPr/>
        </p:nvSpPr>
        <p:spPr>
          <a:xfrm>
            <a:off x="360000" y="725040"/>
            <a:ext cx="9540000" cy="43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endParaRPr lang="pl-PL" sz="1800" b="0" strike="noStrike" spc="-1">
              <a:latin typeface="Arial"/>
            </a:endParaRPr>
          </a:p>
          <a:p>
            <a:r>
              <a:rPr lang="pl-PL" sz="1800" b="1" strike="noStrike" spc="-1">
                <a:solidFill>
                  <a:srgbClr val="000000"/>
                </a:solidFill>
                <a:latin typeface="Arial"/>
                <a:ea typeface="DejaVu Sans"/>
              </a:rPr>
              <a:t>Obsada:</a:t>
            </a:r>
            <a:endParaRPr lang="pl-PL" sz="1800" b="0" strike="noStrike" spc="-1">
              <a:latin typeface="Arial"/>
            </a:endParaRPr>
          </a:p>
          <a:p>
            <a:endParaRPr lang="pl-PL" sz="1800" b="0" strike="noStrike" spc="-1">
              <a:latin typeface="Arial"/>
            </a:endParaRPr>
          </a:p>
          <a:p>
            <a:pPr>
              <a:lnSpc>
                <a:spcPct val="100000"/>
              </a:lnSpc>
              <a:tabLst>
                <a:tab pos="0" algn="l"/>
              </a:tabLst>
            </a:pPr>
            <a:r>
              <a:rPr lang="pl-PL" sz="1800" b="0" strike="noStrike" spc="-1">
                <a:solidFill>
                  <a:srgbClr val="000000"/>
                </a:solidFill>
                <a:latin typeface="Arial"/>
                <a:ea typeface="DejaVu Sans"/>
              </a:rPr>
              <a:t>W PGE i Energa karta przewiduje: kierujący zespołem – 1 osoba oraz członkowie zespołu – minimum 1 osoba.</a:t>
            </a:r>
            <a:endParaRPr lang="pl-PL" sz="1800" b="0" strike="noStrike" spc="-1">
              <a:latin typeface="Arial"/>
            </a:endParaRPr>
          </a:p>
          <a:p>
            <a:pPr>
              <a:lnSpc>
                <a:spcPct val="100000"/>
              </a:lnSpc>
              <a:tabLst>
                <a:tab pos="0" algn="l"/>
              </a:tabLst>
            </a:pPr>
            <a:endParaRPr lang="pl-PL" sz="1800" b="0" strike="noStrike" spc="-1">
              <a:latin typeface="Arial"/>
            </a:endParaRPr>
          </a:p>
          <a:p>
            <a:r>
              <a:rPr lang="pl-PL" sz="1800" b="1" strike="noStrike" spc="-1">
                <a:solidFill>
                  <a:srgbClr val="000000"/>
                </a:solidFill>
                <a:latin typeface="Arial"/>
                <a:ea typeface="DejaVu Sans"/>
              </a:rPr>
              <a:t>Materiały i narzędzia:</a:t>
            </a:r>
            <a:endParaRPr lang="pl-PL" sz="1800" b="0" strike="noStrike" spc="-1">
              <a:latin typeface="Arial"/>
            </a:endParaRPr>
          </a:p>
          <a:p>
            <a:endParaRPr lang="pl-PL" sz="1800" b="0" strike="noStrike" spc="-1">
              <a:latin typeface="Arial"/>
            </a:endParaRPr>
          </a:p>
          <a:p>
            <a:r>
              <a:rPr lang="pl-PL" sz="1800" b="0" strike="noStrike" spc="-1">
                <a:solidFill>
                  <a:srgbClr val="000000"/>
                </a:solidFill>
                <a:latin typeface="Arial"/>
                <a:ea typeface="DejaVu Sans"/>
              </a:rPr>
              <a:t>1. śruby z nakrętkami i podkładkami, </a:t>
            </a:r>
            <a:endParaRPr lang="pl-PL" sz="1800" b="0" strike="noStrike" spc="-1">
              <a:latin typeface="Arial"/>
            </a:endParaRPr>
          </a:p>
          <a:p>
            <a:r>
              <a:rPr lang="pl-PL" sz="1800" b="0" strike="noStrike" spc="-1">
                <a:solidFill>
                  <a:srgbClr val="000000"/>
                </a:solidFill>
                <a:latin typeface="Arial"/>
                <a:ea typeface="DejaVu Sans"/>
              </a:rPr>
              <a:t>2. końcówki kablowe,</a:t>
            </a:r>
            <a:endParaRPr lang="pl-PL" sz="1800" b="0" strike="noStrike" spc="-1">
              <a:latin typeface="Arial"/>
            </a:endParaRPr>
          </a:p>
          <a:p>
            <a:r>
              <a:rPr lang="pl-PL" sz="1800" b="0" strike="noStrike" spc="-1">
                <a:solidFill>
                  <a:srgbClr val="000000"/>
                </a:solidFill>
                <a:latin typeface="Arial"/>
                <a:ea typeface="DejaVu Sans"/>
              </a:rPr>
              <a:t>3. zestaw głowicy / końcówki kablowej</a:t>
            </a:r>
            <a:endParaRPr lang="pl-PL" sz="1800" b="0" strike="noStrike" spc="-1">
              <a:latin typeface="Arial"/>
            </a:endParaRPr>
          </a:p>
          <a:p>
            <a:r>
              <a:rPr lang="pl-PL" sz="1800" b="0" strike="noStrike" spc="-1">
                <a:solidFill>
                  <a:srgbClr val="000000"/>
                </a:solidFill>
                <a:latin typeface="Arial"/>
                <a:ea typeface="DejaVu Sans"/>
              </a:rPr>
              <a:t>(zawiera m.in.. termokurcze), </a:t>
            </a:r>
            <a:endParaRPr lang="pl-PL" sz="1800" b="0" strike="noStrike" spc="-1">
              <a:latin typeface="Arial"/>
            </a:endParaRPr>
          </a:p>
          <a:p>
            <a:r>
              <a:rPr lang="pl-PL" sz="1800" b="0" strike="noStrike" spc="-1">
                <a:solidFill>
                  <a:srgbClr val="000000"/>
                </a:solidFill>
                <a:latin typeface="Arial"/>
                <a:ea typeface="DejaVu Sans"/>
              </a:rPr>
              <a:t>4. opalarka do termokurczy,</a:t>
            </a:r>
            <a:endParaRPr lang="pl-PL" sz="1800" b="0" strike="noStrike" spc="-1">
              <a:latin typeface="Arial"/>
            </a:endParaRPr>
          </a:p>
          <a:p>
            <a:r>
              <a:rPr lang="pl-PL" sz="1800" b="0" strike="noStrike" spc="-1">
                <a:solidFill>
                  <a:srgbClr val="000000"/>
                </a:solidFill>
                <a:latin typeface="Arial"/>
                <a:ea typeface="DejaVu Sans"/>
              </a:rPr>
              <a:t>5. klucze izolowane, szczypce izolowane, wkrętaki izolowane,</a:t>
            </a:r>
            <a:endParaRPr lang="pl-PL" sz="1800" b="0" strike="noStrike" spc="-1">
              <a:latin typeface="Arial"/>
            </a:endParaRPr>
          </a:p>
          <a:p>
            <a:r>
              <a:rPr lang="pl-PL" sz="1800" b="0" strike="noStrike" spc="-1">
                <a:solidFill>
                  <a:srgbClr val="000000"/>
                </a:solidFill>
                <a:latin typeface="Arial"/>
                <a:ea typeface="DejaVu Sans"/>
              </a:rPr>
              <a:t>6. nożyce / szczypce do przecinania kabli,</a:t>
            </a:r>
            <a:endParaRPr lang="pl-PL" sz="1800" b="0" strike="noStrike" spc="-1">
              <a:latin typeface="Arial"/>
            </a:endParaRPr>
          </a:p>
          <a:p>
            <a:r>
              <a:rPr lang="pl-PL" sz="1800" b="0" strike="noStrike" spc="-1">
                <a:solidFill>
                  <a:srgbClr val="000000"/>
                </a:solidFill>
                <a:latin typeface="Arial"/>
                <a:ea typeface="DejaVu Sans"/>
              </a:rPr>
              <a:t>7.  pilnik jednostronnie izolowany, </a:t>
            </a:r>
            <a:endParaRPr lang="pl-PL" sz="1800" b="0" strike="noStrike" spc="-1">
              <a:latin typeface="Arial"/>
            </a:endParaRPr>
          </a:p>
          <a:p>
            <a:r>
              <a:rPr lang="pl-PL" sz="1800" b="0" strike="noStrike" spc="-1">
                <a:solidFill>
                  <a:srgbClr val="000000"/>
                </a:solidFill>
                <a:latin typeface="Arial"/>
                <a:ea typeface="DejaVu Sans"/>
              </a:rPr>
              <a:t>8. piłka do metalu i nóż do odizolowywania przewodów. </a:t>
            </a:r>
            <a:endParaRPr lang="pl-PL" sz="1800" b="0" strike="noStrike" spc="-1">
              <a:latin typeface="Arial"/>
            </a:endParaRPr>
          </a:p>
          <a:p>
            <a:r>
              <a:rPr lang="pl-PL" sz="1800" b="0" strike="noStrike" spc="-1">
                <a:solidFill>
                  <a:srgbClr val="000000"/>
                </a:solidFill>
                <a:latin typeface="Arial"/>
                <a:ea typeface="DejaVu Sans"/>
              </a:rPr>
              <a:t>9. wyposażenie osobiste,</a:t>
            </a:r>
            <a:endParaRPr lang="pl-PL" sz="1800" b="0" strike="noStrike" spc="-1">
              <a:latin typeface="Arial"/>
            </a:endParaRPr>
          </a:p>
          <a:p>
            <a:r>
              <a:rPr lang="pl-PL" sz="1800" b="0" strike="noStrike" spc="-1">
                <a:solidFill>
                  <a:srgbClr val="000000"/>
                </a:solidFill>
                <a:latin typeface="Arial"/>
                <a:ea typeface="DejaVu Sans"/>
              </a:rPr>
              <a:t>10. osłony elektroizolacyjne i klamerki,</a:t>
            </a:r>
            <a:endParaRPr lang="pl-PL" sz="1800" b="0" strike="noStrike" spc="-1">
              <a:latin typeface="Arial"/>
            </a:endParaRPr>
          </a:p>
          <a:p>
            <a:r>
              <a:rPr lang="pl-PL" sz="1800" b="0" strike="noStrike" spc="-1">
                <a:solidFill>
                  <a:srgbClr val="000000"/>
                </a:solidFill>
                <a:latin typeface="Arial"/>
                <a:ea typeface="DejaVu Sans"/>
              </a:rPr>
              <a:t>11. sprzęt do wygrodzenia strefy pracy, bocznik izolowany z rozłącznikiem, praskę izolowaną oraz pędzle izolacyjne.</a:t>
            </a:r>
            <a:endParaRPr lang="pl-PL" sz="1800" b="0" strike="noStrike" spc="-1">
              <a:latin typeface="Arial"/>
            </a:endParaRPr>
          </a:p>
          <a:p>
            <a:endParaRPr lang="pl-PL" sz="1800" b="0" strike="noStrike" spc="-1">
              <a:latin typeface="Arial"/>
            </a:endParaRPr>
          </a:p>
          <a:p>
            <a:endParaRPr lang="pl-PL" sz="1800" b="0" strike="noStrike" spc="-1">
              <a:latin typeface="Arial"/>
            </a:endParaRPr>
          </a:p>
          <a:p>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701" name="Obraz 700"/>
          <p:cNvPicPr/>
          <p:nvPr/>
        </p:nvPicPr>
        <p:blipFill>
          <a:blip r:embed="rId2"/>
          <a:stretch/>
        </p:blipFill>
        <p:spPr>
          <a:xfrm>
            <a:off x="7349760" y="2520000"/>
            <a:ext cx="4350240" cy="2160000"/>
          </a:xfrm>
          <a:prstGeom prst="rect">
            <a:avLst/>
          </a:prstGeom>
          <a:ln w="0">
            <a:noFill/>
          </a:ln>
        </p:spPr>
      </p:pic>
      <p:sp>
        <p:nvSpPr>
          <p:cNvPr id="702" name="pole tekstowe 701"/>
          <p:cNvSpPr txBox="1"/>
          <p:nvPr/>
        </p:nvSpPr>
        <p:spPr>
          <a:xfrm>
            <a:off x="7380000" y="4860000"/>
            <a:ext cx="4380840" cy="602280"/>
          </a:xfrm>
          <a:prstGeom prst="rect">
            <a:avLst/>
          </a:prstGeom>
          <a:noFill/>
          <a:ln w="0">
            <a:noFill/>
          </a:ln>
        </p:spPr>
        <p:txBody>
          <a:bodyPr lIns="90000" tIns="45000" rIns="90000" bIns="45000">
            <a:noAutofit/>
          </a:bodyPr>
          <a:lstStyle/>
          <a:p>
            <a:r>
              <a:rPr lang="pl-PL" sz="1800" b="0" strike="noStrike" spc="-1">
                <a:solidFill>
                  <a:srgbClr val="000000"/>
                </a:solidFill>
                <a:latin typeface="Arial"/>
                <a:ea typeface="DejaVu Sans"/>
              </a:rPr>
              <a:t>Źródło ilustracji: www.elektrykapradnietyka.pl</a:t>
            </a:r>
            <a:endParaRPr lang="pl-PL" sz="1800" b="0" strike="noStrike" spc="-1">
              <a:latin typeface="Arial"/>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 name="Prostokąt 702"/>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końcówki/głowicy kablowej do 1 kV </a:t>
            </a:r>
            <a:endParaRPr lang="pl-PL" sz="2800" b="0" strike="noStrike" spc="-1">
              <a:latin typeface="Arial"/>
            </a:endParaRPr>
          </a:p>
        </p:txBody>
      </p:sp>
      <p:sp>
        <p:nvSpPr>
          <p:cNvPr id="704" name="pole tekstowe 703"/>
          <p:cNvSpPr txBox="1"/>
          <p:nvPr/>
        </p:nvSpPr>
        <p:spPr>
          <a:xfrm>
            <a:off x="360000" y="1080000"/>
            <a:ext cx="11881800" cy="3673800"/>
          </a:xfrm>
          <a:prstGeom prst="rect">
            <a:avLst/>
          </a:prstGeom>
          <a:noFill/>
          <a:ln w="0">
            <a:noFill/>
          </a:ln>
        </p:spPr>
        <p:txBody>
          <a:bodyPr lIns="90000" tIns="45000" rIns="90000" bIns="45000">
            <a:noAutofit/>
          </a:bodyPr>
          <a:lstStyle/>
          <a:p>
            <a:r>
              <a:rPr lang="pl-PL" sz="1800" b="1" strike="noStrike" spc="-1">
                <a:latin typeface="Arial"/>
              </a:rPr>
              <a:t>Przebieg prac:</a:t>
            </a:r>
            <a:endParaRPr lang="pl-PL" sz="1800" b="0" strike="noStrike" spc="-1">
              <a:latin typeface="Arial"/>
            </a:endParaRPr>
          </a:p>
          <a:p>
            <a:endParaRPr lang="pl-PL" sz="1800" b="0" strike="noStrike" spc="-1">
              <a:latin typeface="Arial"/>
            </a:endParaRPr>
          </a:p>
          <a:p>
            <a:r>
              <a:rPr lang="pl-PL" sz="1800" b="0" strike="noStrike" spc="-1">
                <a:latin typeface="Arial"/>
              </a:rPr>
              <a:t>1. przygotowanie i dopuszczenie do pracy,</a:t>
            </a:r>
          </a:p>
          <a:p>
            <a:r>
              <a:rPr lang="pl-PL" sz="1800" b="0" strike="noStrike" spc="-1">
                <a:latin typeface="Arial"/>
              </a:rPr>
              <a:t>2. czyszczenie urządzenia rozdzielczego (jeżeli wymianie podlega końcówka kablowa),</a:t>
            </a:r>
          </a:p>
          <a:p>
            <a:r>
              <a:rPr lang="pl-PL" sz="1800" b="0" strike="noStrike" spc="-1">
                <a:latin typeface="Arial"/>
              </a:rPr>
              <a:t>3. zaizolowanie stanowiska,</a:t>
            </a:r>
          </a:p>
          <a:p>
            <a:r>
              <a:rPr lang="pl-PL" sz="1800" b="0" strike="noStrike" spc="-1">
                <a:latin typeface="Arial"/>
              </a:rPr>
              <a:t>4. odłączenie żyły kabla lub przewodu z wymienianą końcówką według właściwych czynności zależnie od wymiany głowicy lub końcówki kablowej z zastosowaniem właściwych procedur,</a:t>
            </a:r>
          </a:p>
          <a:p>
            <a:r>
              <a:rPr lang="pl-PL" sz="1800" b="0" strike="noStrike" spc="-1">
                <a:latin typeface="Arial"/>
              </a:rPr>
              <a:t>5. odcięcie wymienianej końcówki / głowicy, </a:t>
            </a:r>
          </a:p>
          <a:p>
            <a:r>
              <a:rPr lang="pl-PL" sz="1800" b="0" strike="noStrike" spc="-1">
                <a:latin typeface="Arial"/>
              </a:rPr>
              <a:t>6. przygotowanie żyły,</a:t>
            </a:r>
          </a:p>
          <a:p>
            <a:r>
              <a:rPr lang="pl-PL" sz="1800" b="0" strike="noStrike" spc="-1">
                <a:latin typeface="Arial"/>
              </a:rPr>
              <a:t>7. zamontowanie końcówki lub głowicy kablowej z wykonaniem stosownych izolacji,</a:t>
            </a:r>
          </a:p>
          <a:p>
            <a:r>
              <a:rPr lang="pl-PL" sz="1800" b="0" strike="noStrike" spc="-1">
                <a:latin typeface="Arial"/>
              </a:rPr>
              <a:t>8. ponowne podłączenie według procedur przewidzianych przez operatora,</a:t>
            </a:r>
          </a:p>
          <a:p>
            <a:r>
              <a:rPr lang="pl-PL" sz="1800" b="0" strike="noStrike" spc="-1">
                <a:latin typeface="Arial"/>
              </a:rPr>
              <a:t>9. sprawdzenie wykonania,</a:t>
            </a:r>
          </a:p>
          <a:p>
            <a:r>
              <a:rPr lang="pl-PL" sz="1800" b="0" strike="noStrike" spc="-1">
                <a:latin typeface="Arial"/>
              </a:rPr>
              <a:t>10. rozizolowanie stanowiska,</a:t>
            </a:r>
          </a:p>
          <a:p>
            <a:r>
              <a:rPr lang="pl-PL" sz="1800" b="0" strike="noStrike" spc="-1">
                <a:latin typeface="Arial"/>
              </a:rPr>
              <a:t>11. złożenie sprzętu i likwidacja strefy pracy.</a:t>
            </a:r>
          </a:p>
        </p:txBody>
      </p:sp>
      <p:pic>
        <p:nvPicPr>
          <p:cNvPr id="705" name="Obraz 704"/>
          <p:cNvPicPr/>
          <p:nvPr/>
        </p:nvPicPr>
        <p:blipFill>
          <a:blip r:embed="rId2"/>
          <a:stretch/>
        </p:blipFill>
        <p:spPr>
          <a:xfrm>
            <a:off x="6480000" y="4322520"/>
            <a:ext cx="3420000" cy="2337480"/>
          </a:xfrm>
          <a:prstGeom prst="rect">
            <a:avLst/>
          </a:prstGeom>
          <a:ln w="0">
            <a:noFill/>
          </a:ln>
        </p:spPr>
      </p:pic>
      <p:pic>
        <p:nvPicPr>
          <p:cNvPr id="706" name="Obraz 705"/>
          <p:cNvPicPr/>
          <p:nvPr/>
        </p:nvPicPr>
        <p:blipFill>
          <a:blip r:embed="rId3"/>
          <a:stretch/>
        </p:blipFill>
        <p:spPr>
          <a:xfrm>
            <a:off x="10465200" y="3859920"/>
            <a:ext cx="694800" cy="2800080"/>
          </a:xfrm>
          <a:prstGeom prst="rect">
            <a:avLst/>
          </a:prstGeom>
          <a:ln w="0">
            <a:noFill/>
          </a:ln>
        </p:spPr>
      </p:pic>
      <p:sp>
        <p:nvSpPr>
          <p:cNvPr id="707" name="pole tekstowe 706"/>
          <p:cNvSpPr txBox="1"/>
          <p:nvPr/>
        </p:nvSpPr>
        <p:spPr>
          <a:xfrm>
            <a:off x="119160" y="6237720"/>
            <a:ext cx="4380840" cy="346680"/>
          </a:xfrm>
          <a:prstGeom prst="rect">
            <a:avLst/>
          </a:prstGeom>
          <a:noFill/>
          <a:ln w="0">
            <a:noFill/>
          </a:ln>
        </p:spPr>
        <p:txBody>
          <a:bodyPr lIns="90000" tIns="45000" rIns="90000" bIns="45000">
            <a:noAutofit/>
          </a:bodyPr>
          <a:lstStyle/>
          <a:p>
            <a:r>
              <a:rPr lang="pl-PL" sz="1800" b="0" strike="noStrike" spc="-1">
                <a:solidFill>
                  <a:srgbClr val="000000"/>
                </a:solidFill>
                <a:latin typeface="Arial"/>
                <a:ea typeface="DejaVu Sans"/>
              </a:rPr>
              <a:t>Źródło ilustracji: www.tim.pl</a:t>
            </a:r>
            <a:endParaRPr lang="pl-PL" sz="1800" b="0" strike="noStrike" spc="-1">
              <a:latin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rostokąt 707"/>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Pomiary elektryczne w instrukcji PPN do 1 kV </a:t>
            </a:r>
            <a:endParaRPr lang="pl-PL" sz="2800" b="0" strike="noStrike" spc="-1">
              <a:latin typeface="Arial"/>
            </a:endParaRPr>
          </a:p>
        </p:txBody>
      </p:sp>
      <p:sp>
        <p:nvSpPr>
          <p:cNvPr id="709" name="pole tekstowe 708"/>
          <p:cNvSpPr txBox="1"/>
          <p:nvPr/>
        </p:nvSpPr>
        <p:spPr>
          <a:xfrm>
            <a:off x="360000" y="1080000"/>
            <a:ext cx="11881800" cy="5721480"/>
          </a:xfrm>
          <a:prstGeom prst="rect">
            <a:avLst/>
          </a:prstGeom>
          <a:noFill/>
          <a:ln w="0">
            <a:noFill/>
          </a:ln>
        </p:spPr>
        <p:txBody>
          <a:bodyPr lIns="90000" tIns="45000" rIns="90000" bIns="45000">
            <a:noAutofit/>
          </a:bodyPr>
          <a:lstStyle/>
          <a:p>
            <a:r>
              <a:rPr lang="pl-PL" sz="1800" b="1" strike="noStrike" spc="-1">
                <a:latin typeface="Arial"/>
              </a:rPr>
              <a:t>Pomiar wielkości elektrycznych w liniach napowietrznych z przewodami gołymi lub izolowanymi</a:t>
            </a:r>
            <a:endParaRPr lang="pl-PL" sz="1800" b="0" strike="noStrike" spc="-1">
              <a:latin typeface="Arial"/>
            </a:endParaRPr>
          </a:p>
          <a:p>
            <a:endParaRPr lang="pl-PL" sz="1800" b="0" strike="noStrike" spc="-1">
              <a:latin typeface="Arial"/>
            </a:endParaRPr>
          </a:p>
          <a:p>
            <a:r>
              <a:rPr lang="pl-PL" sz="1800" b="1" strike="noStrike" spc="-1">
                <a:latin typeface="Arial"/>
              </a:rPr>
              <a:t>Obsada: </a:t>
            </a:r>
            <a:r>
              <a:rPr lang="pl-PL" sz="1800" b="0" strike="noStrike" spc="-1">
                <a:latin typeface="Arial"/>
              </a:rPr>
              <a:t>kierujący zespołem – 1 osoba, członkowie zespołu – minimum 1 osoba.</a:t>
            </a:r>
          </a:p>
          <a:p>
            <a:endParaRPr lang="pl-PL" sz="1800" b="0" strike="noStrike" spc="-1">
              <a:latin typeface="Arial"/>
            </a:endParaRPr>
          </a:p>
          <a:p>
            <a:r>
              <a:rPr lang="pl-PL" sz="1800" b="1" strike="noStrike" spc="-1">
                <a:latin typeface="Arial"/>
              </a:rPr>
              <a:t>Sprzęt i narzędzia: </a:t>
            </a:r>
            <a:endParaRPr lang="pl-PL" sz="1800" b="0" strike="noStrike" spc="-1">
              <a:latin typeface="Arial"/>
            </a:endParaRPr>
          </a:p>
          <a:p>
            <a:endParaRPr lang="pl-PL" sz="1800" b="0" strike="noStrike" spc="-1">
              <a:latin typeface="Arial"/>
            </a:endParaRPr>
          </a:p>
          <a:p>
            <a:r>
              <a:rPr lang="pl-PL" sz="1800" b="0" strike="noStrike" spc="-1">
                <a:latin typeface="Arial"/>
              </a:rPr>
              <a:t>1. amperomierz cęgowy lub przyrząd pomiarowy wraz z wyposażeniem,</a:t>
            </a:r>
          </a:p>
          <a:p>
            <a:r>
              <a:rPr lang="pl-PL" sz="1800" b="0" strike="noStrike" spc="-1">
                <a:latin typeface="Arial"/>
              </a:rPr>
              <a:t>2. osłony elektroizolacyjne i klamerki, </a:t>
            </a:r>
          </a:p>
          <a:p>
            <a:r>
              <a:rPr lang="pl-PL" sz="1800" b="0" strike="noStrike" spc="-1">
                <a:latin typeface="Arial"/>
              </a:rPr>
              <a:t>3. sprzęt do pracy na wysokości,</a:t>
            </a:r>
          </a:p>
          <a:p>
            <a:r>
              <a:rPr lang="pl-PL" sz="1800" b="0" strike="noStrike" spc="-1">
                <a:latin typeface="Arial"/>
              </a:rPr>
              <a:t>4. sprzęt do wygrodzenia i oznakowania strefy pracy,</a:t>
            </a:r>
          </a:p>
          <a:p>
            <a:r>
              <a:rPr lang="pl-PL" sz="1800" b="0" strike="noStrike" spc="-1">
                <a:latin typeface="Arial"/>
              </a:rPr>
              <a:t>5.  zestaw transportowy, opaski z kółkami, haki izolowane/izolacyjne oraz szczotkę do czyszczenia przewodów roboczych.</a:t>
            </a:r>
          </a:p>
          <a:p>
            <a:endParaRPr lang="pl-PL" sz="1800" b="0" strike="noStrike" spc="-1">
              <a:latin typeface="Arial"/>
            </a:endParaRPr>
          </a:p>
          <a:p>
            <a:r>
              <a:rPr lang="pl-PL" sz="1800" b="1" strike="noStrike" spc="-1">
                <a:latin typeface="Arial"/>
              </a:rPr>
              <a:t>Przebieg prac:</a:t>
            </a:r>
            <a:endParaRPr lang="pl-PL" sz="1800" b="0" strike="noStrike" spc="-1">
              <a:latin typeface="Arial"/>
            </a:endParaRPr>
          </a:p>
          <a:p>
            <a:endParaRPr lang="pl-PL" sz="1800" b="0" strike="noStrike" spc="-1">
              <a:latin typeface="Arial"/>
            </a:endParaRPr>
          </a:p>
          <a:p>
            <a:r>
              <a:rPr lang="pl-PL" sz="1800" b="0" strike="noStrike" spc="-1">
                <a:latin typeface="Arial"/>
              </a:rPr>
              <a:t>1. przygotowanie strefy pracy, </a:t>
            </a:r>
          </a:p>
          <a:p>
            <a:r>
              <a:rPr lang="pl-PL" sz="1800" b="0" strike="noStrike" spc="-1">
                <a:latin typeface="Arial"/>
              </a:rPr>
              <a:t>2. zaizolowanie stanowiska,</a:t>
            </a:r>
          </a:p>
          <a:p>
            <a:r>
              <a:rPr lang="pl-PL" sz="1800" b="0" strike="noStrike" spc="-1">
                <a:latin typeface="Arial"/>
              </a:rPr>
              <a:t>3. zamontowanie amperomierza L-25 albo podłączenie przyrządu pomiarowego L-28 i dokonanie pomiaru, </a:t>
            </a:r>
          </a:p>
          <a:p>
            <a:r>
              <a:rPr lang="pl-PL" sz="1800" b="0" strike="noStrike" spc="-1">
                <a:latin typeface="Arial"/>
              </a:rPr>
              <a:t>4. zdemontowanie amperomierza L-25 albo odłączenie przyrządu L-28, </a:t>
            </a:r>
          </a:p>
          <a:p>
            <a:r>
              <a:rPr lang="pl-PL" sz="1800" b="0" strike="noStrike" spc="-1">
                <a:latin typeface="Arial"/>
              </a:rPr>
              <a:t>5. rozizolowanie, złożenie sprzętu i likwidacja strefy pracy.</a:t>
            </a:r>
          </a:p>
          <a:p>
            <a:endParaRPr lang="pl-PL" sz="1800" b="0" strike="noStrike" spc="-1">
              <a:latin typeface="Arial"/>
            </a:endParaRPr>
          </a:p>
          <a:p>
            <a:endParaRPr lang="pl-PL" sz="1800" b="0" strike="noStrike" spc="-1">
              <a:latin typeface="Arial"/>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rostokąt 710"/>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Pomiary elektryczne w instrukcji PPN do 1 kV </a:t>
            </a:r>
            <a:endParaRPr lang="pl-PL" sz="2800" b="0" strike="noStrike" spc="-1">
              <a:latin typeface="Arial"/>
            </a:endParaRPr>
          </a:p>
        </p:txBody>
      </p:sp>
      <p:sp>
        <p:nvSpPr>
          <p:cNvPr id="712" name="pole tekstowe 711"/>
          <p:cNvSpPr txBox="1"/>
          <p:nvPr/>
        </p:nvSpPr>
        <p:spPr>
          <a:xfrm>
            <a:off x="310200" y="612640"/>
            <a:ext cx="11881800" cy="5977440"/>
          </a:xfrm>
          <a:prstGeom prst="rect">
            <a:avLst/>
          </a:prstGeom>
          <a:noFill/>
          <a:ln w="0">
            <a:noFill/>
          </a:ln>
        </p:spPr>
        <p:txBody>
          <a:bodyPr lIns="90000" tIns="45000" rIns="90000" bIns="45000">
            <a:noAutofit/>
          </a:bodyPr>
          <a:lstStyle/>
          <a:p>
            <a:r>
              <a:rPr lang="pl-PL" sz="1800" b="1" strike="noStrike" spc="-1" dirty="0">
                <a:latin typeface="Arial"/>
              </a:rPr>
              <a:t>Pomiar wielkości elektrycznych w liniach napowietrznych z przewodami gołymi lub izolowanymi</a:t>
            </a:r>
            <a:endParaRPr lang="pl-PL" sz="1800" b="0" strike="noStrike" spc="-1" dirty="0">
              <a:latin typeface="Arial"/>
            </a:endParaRPr>
          </a:p>
          <a:p>
            <a:endParaRPr lang="pl-PL" sz="1800" b="0" strike="noStrike" spc="-1" dirty="0">
              <a:latin typeface="Arial"/>
            </a:endParaRPr>
          </a:p>
          <a:p>
            <a:r>
              <a:rPr lang="pl-PL" sz="1800" b="1" strike="noStrike" spc="-1" dirty="0">
                <a:latin typeface="Arial"/>
              </a:rPr>
              <a:t>Czynność elementarna L-28: Podłączenie przyrządu pomiarowego oraz wykonanie pomiarów</a:t>
            </a:r>
            <a:endParaRPr lang="pl-PL" sz="1800" b="0" strike="noStrike" spc="-1" dirty="0">
              <a:latin typeface="Arial"/>
            </a:endParaRPr>
          </a:p>
          <a:p>
            <a:endParaRPr lang="pl-PL" sz="1800" b="0" strike="noStrike" spc="-1" dirty="0">
              <a:latin typeface="Arial"/>
            </a:endParaRPr>
          </a:p>
          <a:p>
            <a:r>
              <a:rPr lang="pl-PL" sz="1800" b="1" strike="noStrike" spc="-1" dirty="0">
                <a:latin typeface="Arial"/>
              </a:rPr>
              <a:t>1. Przygotowanie miejsca podłączenia</a:t>
            </a:r>
            <a:endParaRPr lang="pl-PL" sz="1800" b="0" strike="noStrike" spc="-1" dirty="0">
              <a:latin typeface="Arial"/>
            </a:endParaRPr>
          </a:p>
          <a:p>
            <a:r>
              <a:rPr lang="pl-PL" sz="1800" b="0" strike="noStrike" spc="-1" dirty="0">
                <a:latin typeface="Arial"/>
              </a:rPr>
              <a:t>W miejscu, w którym ma zostać podłączony zacisk przewodu przyrządu pomiarowego, należy przygotować dostęp do punktu pomiarowego. Dla przewodów gołych instrukcja mówi o odizolowaniu przewodu, dla wiązki przewodów izolowanych o zdjęciu osłony izolacyjnej z zacisku, ewentualnie o zamontowaniu dodatkowego zacisku przebijającego izolację.</a:t>
            </a:r>
          </a:p>
          <a:p>
            <a:r>
              <a:rPr lang="pl-PL" sz="1800" b="1" strike="noStrike" spc="-1" dirty="0">
                <a:latin typeface="Arial"/>
              </a:rPr>
              <a:t>2. Podłączenie zacisku przewodu przyrządu pomiarowego</a:t>
            </a:r>
            <a:endParaRPr lang="pl-PL" sz="1800" b="0" strike="noStrike" spc="-1" dirty="0">
              <a:latin typeface="Arial"/>
            </a:endParaRPr>
          </a:p>
          <a:p>
            <a:r>
              <a:rPr lang="pl-PL" sz="1800" b="0" strike="noStrike" spc="-1" dirty="0">
                <a:latin typeface="Arial"/>
              </a:rPr>
              <a:t>Po przygotowaniu punktu pomiarowego podłącza się zacisk przewodu przyrządu pomiarowego.</a:t>
            </a:r>
          </a:p>
          <a:p>
            <a:r>
              <a:rPr lang="pl-PL" sz="1800" b="1" strike="noStrike" spc="-1" dirty="0">
                <a:latin typeface="Arial"/>
              </a:rPr>
              <a:t>3. Zaizolowanie miejsca podłączenia</a:t>
            </a:r>
            <a:endParaRPr lang="pl-PL" sz="1800" b="0" strike="noStrike" spc="-1" dirty="0">
              <a:latin typeface="Arial"/>
            </a:endParaRPr>
          </a:p>
          <a:p>
            <a:r>
              <a:rPr lang="pl-PL" sz="1800" b="0" strike="noStrike" spc="-1" dirty="0">
                <a:latin typeface="Arial"/>
              </a:rPr>
              <a:t>Miejsce podłączenia zacisku przewodu przyrządu pomiarowego należy zaizolować. To ogranicza ryzyko przypadkowego zetknięcia, zwarcia albo naruszenia bezpiecznych odległości w strefie pracy.</a:t>
            </a:r>
          </a:p>
          <a:p>
            <a:r>
              <a:rPr lang="pl-PL" sz="1800" b="1" strike="noStrike" spc="-1" dirty="0">
                <a:latin typeface="Arial"/>
              </a:rPr>
              <a:t>4. Powtórzenie czynności dla pozostałych przewodów przyrządu</a:t>
            </a:r>
            <a:endParaRPr lang="pl-PL" sz="1800" b="0" strike="noStrike" spc="-1" dirty="0">
              <a:latin typeface="Arial"/>
            </a:endParaRPr>
          </a:p>
          <a:p>
            <a:r>
              <a:rPr lang="pl-PL" sz="1800" b="1" strike="noStrike" spc="-1" dirty="0">
                <a:latin typeface="Arial"/>
              </a:rPr>
              <a:t>T</a:t>
            </a:r>
            <a:r>
              <a:rPr lang="pl-PL" sz="1800" b="0" strike="noStrike" spc="-1" dirty="0">
                <a:latin typeface="Arial"/>
              </a:rPr>
              <a:t>e same czynności wykonuje się dla pozostałych przewodów przyrządu pomiarowego: przygotowanie punktu, podłączenie zacisku, zaizolowanie miejsca podłączenia.</a:t>
            </a:r>
          </a:p>
          <a:p>
            <a:r>
              <a:rPr lang="pl-PL" sz="1800" b="1" strike="noStrike" spc="-1" dirty="0">
                <a:latin typeface="Arial"/>
              </a:rPr>
              <a:t>5. Wykonanie pomiaru</a:t>
            </a:r>
            <a:endParaRPr lang="pl-PL" sz="1800" b="0" strike="noStrike" spc="-1" dirty="0">
              <a:latin typeface="Arial"/>
            </a:endParaRPr>
          </a:p>
          <a:p>
            <a:r>
              <a:rPr lang="pl-PL" sz="1800" b="0" strike="noStrike" spc="-1" dirty="0">
                <a:latin typeface="Arial"/>
              </a:rPr>
              <a:t>Po podłączeniu wymaganych przewodów przyrządu wykonuje się właściwy pomiar zgodnie z zakresem karty technologicznej oraz instrukcją obsługi użytego miernika. </a:t>
            </a:r>
          </a:p>
          <a:p>
            <a:r>
              <a:rPr lang="pl-PL" sz="1800" b="1" strike="noStrike" spc="-1" dirty="0">
                <a:latin typeface="Arial"/>
              </a:rPr>
              <a:t>Odłączenie przyrządu</a:t>
            </a:r>
            <a:endParaRPr lang="pl-PL" sz="1800" b="0" strike="noStrike" spc="-1" dirty="0">
              <a:latin typeface="Arial"/>
            </a:endParaRPr>
          </a:p>
          <a:p>
            <a:r>
              <a:rPr lang="pl-PL" sz="1800" b="0" strike="noStrike" spc="-1" dirty="0">
                <a:latin typeface="Arial"/>
              </a:rPr>
              <a:t>Instrukcja podaje, że odłączenie przyrządu pomiarowego wykonuje się w odwrotnej kolejności.</a:t>
            </a:r>
          </a:p>
          <a:p>
            <a:endParaRPr lang="pl-PL" sz="1800" b="0" strike="noStrike" spc="-1" dirty="0">
              <a:latin typeface="Arial"/>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 name="Prostokąt 712"/>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Pomiary elektryczne w instrukcji PPN do 1 kV </a:t>
            </a:r>
            <a:endParaRPr lang="pl-PL" sz="2800" b="0" strike="noStrike" spc="-1">
              <a:latin typeface="Arial"/>
            </a:endParaRPr>
          </a:p>
        </p:txBody>
      </p:sp>
      <p:sp>
        <p:nvSpPr>
          <p:cNvPr id="714" name="pole tekstowe 713"/>
          <p:cNvSpPr txBox="1"/>
          <p:nvPr/>
        </p:nvSpPr>
        <p:spPr>
          <a:xfrm>
            <a:off x="360000" y="1080000"/>
            <a:ext cx="11881800" cy="3929760"/>
          </a:xfrm>
          <a:prstGeom prst="rect">
            <a:avLst/>
          </a:prstGeom>
          <a:noFill/>
          <a:ln w="0">
            <a:noFill/>
          </a:ln>
        </p:spPr>
        <p:txBody>
          <a:bodyPr lIns="90000" tIns="45000" rIns="90000" bIns="45000">
            <a:noAutofit/>
          </a:bodyPr>
          <a:lstStyle/>
          <a:p>
            <a:r>
              <a:rPr lang="pl-PL" sz="1800" b="1" strike="noStrike" spc="-1">
                <a:latin typeface="Arial"/>
              </a:rPr>
              <a:t>Najważniejsze uwagi bezpieczeństwa</a:t>
            </a:r>
            <a:endParaRPr lang="pl-PL" sz="1800" b="0" strike="noStrike" spc="-1">
              <a:latin typeface="Arial"/>
            </a:endParaRPr>
          </a:p>
          <a:p>
            <a:endParaRPr lang="pl-PL" sz="1800" b="0" strike="noStrike" spc="-1">
              <a:latin typeface="Arial"/>
            </a:endParaRPr>
          </a:p>
          <a:p>
            <a:r>
              <a:rPr lang="pl-PL" sz="1800" b="1" strike="noStrike" spc="-1">
                <a:latin typeface="Arial"/>
              </a:rPr>
              <a:t>Po podłączeniu zacisku pierwszego przewodu przyrządu pomiarowego pozostałe zaciski tego przyrządu są już pod napięciem. To jest kluczowy punkt do zapamiętania, bo od tego momentu niepodłączone jeszcze końcówki przewodów pomiarowych należy traktować jak elementy czynne.</a:t>
            </a:r>
            <a:endParaRPr lang="pl-PL" sz="1800" b="0" strike="noStrike" spc="-1">
              <a:latin typeface="Arial"/>
            </a:endParaRPr>
          </a:p>
          <a:p>
            <a:endParaRPr lang="pl-PL" sz="1800" b="0" strike="noStrike" spc="-1">
              <a:latin typeface="Arial"/>
            </a:endParaRPr>
          </a:p>
          <a:p>
            <a:r>
              <a:rPr lang="pl-PL" sz="1800" b="1" strike="noStrike" spc="-1">
                <a:latin typeface="Arial"/>
              </a:rPr>
              <a:t>L-28 nie jest zwykłym „przyłożeniem miernika”, lecz czynnością PPN wymagającą przygotowanej strefy pracy, osłon elektroizolacyjnych, właściwego przyrządu, przeszkolonego zespołu oraz ścisłego przestrzegania instrukcji OSD.</a:t>
            </a:r>
            <a:endParaRPr lang="pl-PL" sz="1800" b="0" strike="noStrike" spc="-1">
              <a:latin typeface="Arial"/>
            </a:endParaRPr>
          </a:p>
          <a:p>
            <a:endParaRPr lang="pl-PL" sz="1800" b="0" strike="noStrike" spc="-1">
              <a:latin typeface="Arial"/>
            </a:endParaRPr>
          </a:p>
          <a:p>
            <a:r>
              <a:rPr lang="pl-PL" sz="1800" b="1" strike="noStrike" spc="-1">
                <a:latin typeface="Arial"/>
              </a:rPr>
              <a:t>Należy także zwrócić uwagę na fakt pracy na wysokości oraz na konieczność dokonania analizy ryzyka. Jak każda praca pod napięciem także pomiary nie mogą być wykonywane w szczególnych warunkach (np.. opady atmosferyczne, duże zamglenie itp.. wymienione w stosownych instrukcjach OSD).</a:t>
            </a:r>
            <a:endParaRPr lang="pl-PL" sz="1800" b="0" strike="noStrike" spc="-1">
              <a:latin typeface="Arial"/>
            </a:endParaRPr>
          </a:p>
          <a:p>
            <a:endParaRPr lang="pl-PL" sz="1800" b="0" strike="noStrike" spc="-1">
              <a:latin typeface="Arial"/>
            </a:endParaRPr>
          </a:p>
          <a:p>
            <a:endParaRPr lang="pl-PL" sz="1800" b="0" strike="noStrike" spc="-1">
              <a:latin typeface="Arial"/>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 name="Prostokąt 714"/>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Pomiary elektryczne w instrukcji PPN do 1 kV </a:t>
            </a:r>
            <a:endParaRPr lang="pl-PL" sz="2800" b="0" strike="noStrike" spc="-1">
              <a:latin typeface="Arial"/>
            </a:endParaRPr>
          </a:p>
        </p:txBody>
      </p:sp>
      <p:sp>
        <p:nvSpPr>
          <p:cNvPr id="716" name="pole tekstowe 715"/>
          <p:cNvSpPr txBox="1"/>
          <p:nvPr/>
        </p:nvSpPr>
        <p:spPr>
          <a:xfrm>
            <a:off x="360000" y="1080000"/>
            <a:ext cx="11881800" cy="5465520"/>
          </a:xfrm>
          <a:prstGeom prst="rect">
            <a:avLst/>
          </a:prstGeom>
          <a:noFill/>
          <a:ln w="0">
            <a:noFill/>
          </a:ln>
        </p:spPr>
        <p:txBody>
          <a:bodyPr lIns="90000" tIns="45000" rIns="90000" bIns="45000">
            <a:noAutofit/>
          </a:bodyPr>
          <a:lstStyle/>
          <a:p>
            <a:r>
              <a:rPr lang="pl-PL" sz="1800" b="1" strike="noStrike" spc="-1">
                <a:latin typeface="Arial"/>
              </a:rPr>
              <a:t>Pomiar wielkości elektrycznych przy urządzeniach rozdzielczych</a:t>
            </a:r>
            <a:endParaRPr lang="pl-PL" sz="1800" b="0" strike="noStrike" spc="-1">
              <a:latin typeface="Arial"/>
            </a:endParaRPr>
          </a:p>
          <a:p>
            <a:endParaRPr lang="pl-PL" sz="1800" b="0" strike="noStrike" spc="-1">
              <a:latin typeface="Arial"/>
            </a:endParaRPr>
          </a:p>
          <a:p>
            <a:r>
              <a:rPr lang="pl-PL" sz="1800" b="1" strike="noStrike" spc="-1">
                <a:latin typeface="Arial"/>
              </a:rPr>
              <a:t>Obsada: </a:t>
            </a:r>
            <a:r>
              <a:rPr lang="pl-PL" sz="1800" b="0" strike="noStrike" spc="-1">
                <a:latin typeface="Arial"/>
              </a:rPr>
              <a:t>kierujący zespołem – 1 osoba, członkowie zespołu – minimum 1 osoba.</a:t>
            </a:r>
          </a:p>
          <a:p>
            <a:endParaRPr lang="pl-PL" sz="1800" b="0" strike="noStrike" spc="-1">
              <a:latin typeface="Arial"/>
            </a:endParaRPr>
          </a:p>
          <a:p>
            <a:r>
              <a:rPr lang="pl-PL" sz="1800" b="1" strike="noStrike" spc="-1">
                <a:latin typeface="Arial"/>
              </a:rPr>
              <a:t>Sprzęt i narzędzia: </a:t>
            </a:r>
            <a:endParaRPr lang="pl-PL" sz="1800" b="0" strike="noStrike" spc="-1">
              <a:latin typeface="Arial"/>
            </a:endParaRPr>
          </a:p>
          <a:p>
            <a:endParaRPr lang="pl-PL" sz="1800" b="0" strike="noStrike" spc="-1">
              <a:latin typeface="Arial"/>
            </a:endParaRPr>
          </a:p>
          <a:p>
            <a:r>
              <a:rPr lang="pl-PL" sz="1800" b="0" strike="noStrike" spc="-1">
                <a:latin typeface="Arial"/>
              </a:rPr>
              <a:t>1. amperomierz cęgowy lub przyrząd pomiarowy wraz z wyposażeniem,</a:t>
            </a:r>
          </a:p>
          <a:p>
            <a:r>
              <a:rPr lang="pl-PL" sz="1800" b="0" strike="noStrike" spc="-1">
                <a:latin typeface="Arial"/>
              </a:rPr>
              <a:t>2. osłony elektroizolacyjne i klamerki, </a:t>
            </a:r>
          </a:p>
          <a:p>
            <a:r>
              <a:rPr lang="pl-PL" sz="1800" b="0" strike="noStrike" spc="-1">
                <a:latin typeface="Arial"/>
              </a:rPr>
              <a:t>3. sprzęt do wygrodzenia i oznakowania strefy pracy,</a:t>
            </a:r>
          </a:p>
          <a:p>
            <a:r>
              <a:rPr lang="pl-PL" sz="1800" b="0" strike="noStrike" spc="-1">
                <a:latin typeface="Arial"/>
              </a:rPr>
              <a:t>4.  wyposażenie indywidualne.</a:t>
            </a:r>
          </a:p>
          <a:p>
            <a:endParaRPr lang="pl-PL" sz="1800" b="0" strike="noStrike" spc="-1">
              <a:latin typeface="Arial"/>
            </a:endParaRPr>
          </a:p>
          <a:p>
            <a:r>
              <a:rPr lang="pl-PL" sz="1800" b="1" strike="noStrike" spc="-1">
                <a:latin typeface="Arial"/>
              </a:rPr>
              <a:t>Przebieg prac:</a:t>
            </a:r>
            <a:endParaRPr lang="pl-PL" sz="1800" b="0" strike="noStrike" spc="-1">
              <a:latin typeface="Arial"/>
            </a:endParaRPr>
          </a:p>
          <a:p>
            <a:endParaRPr lang="pl-PL" sz="1800" b="0" strike="noStrike" spc="-1">
              <a:latin typeface="Arial"/>
            </a:endParaRPr>
          </a:p>
          <a:p>
            <a:r>
              <a:rPr lang="pl-PL" sz="1800" b="0" strike="noStrike" spc="-1">
                <a:latin typeface="Arial"/>
              </a:rPr>
              <a:t>1. przygotowanie strefy pracy, </a:t>
            </a:r>
          </a:p>
          <a:p>
            <a:r>
              <a:rPr lang="pl-PL" sz="1800" b="0" strike="noStrike" spc="-1">
                <a:latin typeface="Arial"/>
              </a:rPr>
              <a:t>2. zaizolowanie stanowiska,</a:t>
            </a:r>
          </a:p>
          <a:p>
            <a:r>
              <a:rPr lang="pl-PL" sz="1800" b="0" strike="noStrike" spc="-1">
                <a:latin typeface="Arial"/>
              </a:rPr>
              <a:t>3. podłączenie przyrządu pomiarowego P-28 i </a:t>
            </a:r>
          </a:p>
          <a:p>
            <a:r>
              <a:rPr lang="pl-PL" sz="1800" b="0" strike="noStrike" spc="-1">
                <a:latin typeface="Arial"/>
              </a:rPr>
              <a:t>dokonanie pomiaru, </a:t>
            </a:r>
          </a:p>
          <a:p>
            <a:r>
              <a:rPr lang="pl-PL" sz="1800" b="0" strike="noStrike" spc="-1">
                <a:latin typeface="Arial"/>
              </a:rPr>
              <a:t>4. odłączenie przyrządu P-28, </a:t>
            </a:r>
          </a:p>
          <a:p>
            <a:r>
              <a:rPr lang="pl-PL" sz="1800" b="0" strike="noStrike" spc="-1">
                <a:latin typeface="Arial"/>
              </a:rPr>
              <a:t>5. rozizolowanie, złożenie sprzętu i likwidacja strefy pracy.</a:t>
            </a:r>
          </a:p>
          <a:p>
            <a:endParaRPr lang="pl-PL" sz="1800" b="0" strike="noStrike" spc="-1">
              <a:latin typeface="Arial"/>
            </a:endParaRPr>
          </a:p>
          <a:p>
            <a:endParaRPr lang="pl-PL" sz="1800" b="0" strike="noStrike" spc="-1">
              <a:latin typeface="Arial"/>
            </a:endParaRPr>
          </a:p>
        </p:txBody>
      </p:sp>
      <p:sp>
        <p:nvSpPr>
          <p:cNvPr id="717" name="pole tekstowe 716"/>
          <p:cNvSpPr txBox="1"/>
          <p:nvPr/>
        </p:nvSpPr>
        <p:spPr>
          <a:xfrm>
            <a:off x="119160" y="6349480"/>
            <a:ext cx="4380840" cy="346680"/>
          </a:xfrm>
          <a:prstGeom prst="rect">
            <a:avLst/>
          </a:prstGeom>
          <a:noFill/>
          <a:ln w="0">
            <a:noFill/>
          </a:ln>
        </p:spPr>
        <p:txBody>
          <a:bodyPr lIns="90000" tIns="45000" rIns="90000" bIns="45000">
            <a:noAutofit/>
          </a:bodyPr>
          <a:lstStyle/>
          <a:p>
            <a:r>
              <a:rPr lang="pl-PL" sz="1800" b="0" strike="noStrike" spc="-1" dirty="0">
                <a:solidFill>
                  <a:srgbClr val="000000"/>
                </a:solidFill>
                <a:latin typeface="Arial"/>
                <a:ea typeface="DejaVu Sans"/>
              </a:rPr>
              <a:t>Źródło ilustracji: www.onninen.pl</a:t>
            </a:r>
            <a:endParaRPr lang="pl-PL" sz="1800" b="0" strike="noStrike" spc="-1" dirty="0">
              <a:latin typeface="Arial"/>
            </a:endParaRPr>
          </a:p>
        </p:txBody>
      </p:sp>
      <p:pic>
        <p:nvPicPr>
          <p:cNvPr id="718" name="Obraz 717"/>
          <p:cNvPicPr/>
          <p:nvPr/>
        </p:nvPicPr>
        <p:blipFill>
          <a:blip r:embed="rId2"/>
          <a:stretch/>
        </p:blipFill>
        <p:spPr>
          <a:xfrm>
            <a:off x="6588720" y="3240000"/>
            <a:ext cx="5471280" cy="3077640"/>
          </a:xfrm>
          <a:prstGeom prst="rect">
            <a:avLst/>
          </a:prstGeom>
          <a:ln w="0">
            <a:noFill/>
          </a:ln>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 name="Prostokąt 718"/>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słupa z przewodami gołymi – GI-34  </a:t>
            </a:r>
            <a:endParaRPr lang="pl-PL" sz="2800" b="0" strike="noStrike" spc="-1">
              <a:latin typeface="Arial"/>
            </a:endParaRPr>
          </a:p>
        </p:txBody>
      </p:sp>
      <p:sp>
        <p:nvSpPr>
          <p:cNvPr id="720" name="pole tekstowe 719"/>
          <p:cNvSpPr txBox="1"/>
          <p:nvPr/>
        </p:nvSpPr>
        <p:spPr>
          <a:xfrm>
            <a:off x="360000" y="846320"/>
            <a:ext cx="11881800" cy="6233400"/>
          </a:xfrm>
          <a:prstGeom prst="rect">
            <a:avLst/>
          </a:prstGeom>
          <a:noFill/>
          <a:ln w="0">
            <a:noFill/>
          </a:ln>
        </p:spPr>
        <p:txBody>
          <a:bodyPr lIns="90000" tIns="45000" rIns="90000" bIns="45000">
            <a:noAutofit/>
          </a:bodyPr>
          <a:lstStyle/>
          <a:p>
            <a:r>
              <a:rPr lang="pl-PL" sz="1800" b="1" strike="noStrike" spc="-1" dirty="0">
                <a:latin typeface="Arial"/>
              </a:rPr>
              <a:t>Zakres</a:t>
            </a:r>
            <a:endParaRPr lang="pl-PL" sz="1800" b="0" strike="noStrike" spc="-1" dirty="0">
              <a:latin typeface="Arial"/>
            </a:endParaRPr>
          </a:p>
          <a:p>
            <a:r>
              <a:rPr lang="pl-PL" sz="1800" b="0" strike="noStrike" spc="-1" dirty="0">
                <a:latin typeface="Arial"/>
              </a:rPr>
              <a:t>Karta Operatora ENERGA dotyczy wymiany słupa przelotowego bez przyłączy w linii napowietrznej do 1 kV z przewodami gołymi. W praktyce chodzi o wymianę konstrukcji wsporczej/żerdzi przy zachowaniu zasilania linii. W karcie ENERGA zadanie brzmi: „Wymiana słupa przelotowego (bez przyłączy) w linii napowietrznej z przewodami gołymi”, metoda „w kontakcie”.</a:t>
            </a:r>
          </a:p>
          <a:p>
            <a:endParaRPr lang="pl-PL" sz="1800" b="0" strike="noStrike" spc="-1" dirty="0">
              <a:latin typeface="Arial"/>
            </a:endParaRPr>
          </a:p>
          <a:p>
            <a:r>
              <a:rPr lang="pl-PL" sz="1800" b="1" strike="noStrike" spc="-1" dirty="0">
                <a:latin typeface="Arial"/>
              </a:rPr>
              <a:t>Skład osobowy:</a:t>
            </a:r>
            <a:endParaRPr lang="pl-PL" sz="1800" b="0" strike="noStrike" spc="-1" dirty="0">
              <a:latin typeface="Arial"/>
            </a:endParaRPr>
          </a:p>
          <a:p>
            <a:r>
              <a:rPr lang="pl-PL" sz="1800" b="0" strike="noStrike" spc="-1" dirty="0">
                <a:solidFill>
                  <a:srgbClr val="000000"/>
                </a:solidFill>
                <a:latin typeface="Arial"/>
                <a:ea typeface="DejaVu Sans"/>
              </a:rPr>
              <a:t>Energa karta przewiduje: kierujący zespołem – 1 osoba </a:t>
            </a:r>
            <a:endParaRPr lang="pl-PL" sz="1800" b="0" strike="noStrike" spc="-1" dirty="0">
              <a:latin typeface="Arial"/>
            </a:endParaRPr>
          </a:p>
          <a:p>
            <a:r>
              <a:rPr lang="pl-PL" sz="1800" b="0" strike="noStrike" spc="-1" dirty="0">
                <a:solidFill>
                  <a:srgbClr val="000000"/>
                </a:solidFill>
                <a:latin typeface="Arial"/>
                <a:ea typeface="DejaVu Sans"/>
              </a:rPr>
              <a:t>oraz członkowie zespołu – minimum 2 osoby.</a:t>
            </a:r>
            <a:r>
              <a:rPr lang="pl-PL" sz="1800" b="1" strike="noStrike" spc="-1" dirty="0">
                <a:latin typeface="Arial"/>
              </a:rPr>
              <a:t> </a:t>
            </a:r>
            <a:endParaRPr lang="pl-PL" sz="1800" b="0" strike="noStrike" spc="-1" dirty="0">
              <a:latin typeface="Arial"/>
            </a:endParaRPr>
          </a:p>
          <a:p>
            <a:endParaRPr lang="pl-PL" sz="1800" b="0" strike="noStrike" spc="-1" dirty="0">
              <a:latin typeface="Arial"/>
            </a:endParaRPr>
          </a:p>
          <a:p>
            <a:r>
              <a:rPr lang="pl-PL" sz="1800" b="1" strike="noStrike" spc="-1" dirty="0">
                <a:latin typeface="Arial"/>
              </a:rPr>
              <a:t>Materiał, narzędzia i sprzęt:</a:t>
            </a:r>
            <a:endParaRPr lang="pl-PL" sz="1800" b="0" strike="noStrike" spc="-1" dirty="0">
              <a:latin typeface="Arial"/>
            </a:endParaRPr>
          </a:p>
          <a:p>
            <a:r>
              <a:rPr lang="pl-PL" sz="1800" b="0" strike="noStrike" spc="-1" dirty="0">
                <a:latin typeface="Arial"/>
              </a:rPr>
              <a:t>1. żerdź odpowiedniego typu,</a:t>
            </a:r>
          </a:p>
          <a:p>
            <a:r>
              <a:rPr lang="pl-PL" sz="1800" b="0" strike="noStrike" spc="-1" dirty="0">
                <a:latin typeface="Arial"/>
              </a:rPr>
              <a:t>2. belka </a:t>
            </a:r>
            <a:r>
              <a:rPr lang="pl-PL" sz="1800" b="0" strike="noStrike" spc="-1" dirty="0" err="1">
                <a:latin typeface="Arial"/>
              </a:rPr>
              <a:t>ustojowa</a:t>
            </a:r>
            <a:r>
              <a:rPr lang="pl-PL" sz="1800" b="0" strike="noStrike" spc="-1" dirty="0">
                <a:latin typeface="Arial"/>
              </a:rPr>
              <a:t> i śrubę do zamocowania belki </a:t>
            </a:r>
            <a:r>
              <a:rPr lang="pl-PL" sz="1800" b="0" strike="noStrike" spc="-1" dirty="0" err="1">
                <a:latin typeface="Arial"/>
              </a:rPr>
              <a:t>ustojowej</a:t>
            </a:r>
            <a:r>
              <a:rPr lang="pl-PL" sz="1800" b="0" strike="noStrike" spc="-1" dirty="0">
                <a:latin typeface="Arial"/>
              </a:rPr>
              <a:t>,</a:t>
            </a:r>
          </a:p>
          <a:p>
            <a:r>
              <a:rPr lang="pl-PL" sz="1800" b="0" strike="noStrike" spc="-1" dirty="0">
                <a:latin typeface="Arial"/>
              </a:rPr>
              <a:t>3. poprzecznik lub trzony hakowe izolatorów i izolatory,</a:t>
            </a:r>
          </a:p>
          <a:p>
            <a:r>
              <a:rPr lang="pl-PL" sz="1800" b="0" strike="noStrike" spc="-1" dirty="0">
                <a:latin typeface="Arial"/>
              </a:rPr>
              <a:t>4. nasadki na trzony izolatorów, </a:t>
            </a:r>
          </a:p>
          <a:p>
            <a:r>
              <a:rPr lang="pl-PL" sz="1800" b="0" strike="noStrike" spc="-1" dirty="0">
                <a:latin typeface="Arial"/>
              </a:rPr>
              <a:t>5. drut </a:t>
            </a:r>
            <a:r>
              <a:rPr lang="pl-PL" sz="1800" b="0" strike="noStrike" spc="-1" dirty="0" err="1">
                <a:latin typeface="Arial"/>
              </a:rPr>
              <a:t>wiązałkowy</a:t>
            </a:r>
            <a:r>
              <a:rPr lang="pl-PL" sz="1800" b="0" strike="noStrike" spc="-1" dirty="0">
                <a:latin typeface="Arial"/>
              </a:rPr>
              <a:t> izolowany i taśma aluminiowa.</a:t>
            </a:r>
          </a:p>
          <a:p>
            <a:r>
              <a:rPr lang="pl-PL" sz="1800" b="0" strike="noStrike" spc="-1" dirty="0">
                <a:latin typeface="Arial"/>
              </a:rPr>
              <a:t>6. klucze izolowane, szczypce, narzędzia pomocnicze </a:t>
            </a:r>
          </a:p>
          <a:p>
            <a:r>
              <a:rPr lang="pl-PL" sz="1800" b="0" strike="noStrike" spc="-1" dirty="0">
                <a:latin typeface="Arial"/>
              </a:rPr>
              <a:t>typu łopata/kilof oraz przebijak. </a:t>
            </a:r>
          </a:p>
          <a:p>
            <a:r>
              <a:rPr lang="pl-PL" sz="1800" b="0" strike="noStrike" spc="-1" dirty="0">
                <a:latin typeface="Arial"/>
              </a:rPr>
              <a:t>7. wyposażenie osobiste, osłony elektroizolacyjne, klamerki, </a:t>
            </a:r>
          </a:p>
          <a:p>
            <a:r>
              <a:rPr lang="pl-PL" sz="1800" b="0" strike="noStrike" spc="-1" dirty="0">
                <a:latin typeface="Arial"/>
              </a:rPr>
              <a:t>sprzęt asekuracyjny, wygrodzenie, zestaw transportowy, liny/opaski z kółkami i haki izolowane/izolacyjne.</a:t>
            </a:r>
          </a:p>
          <a:p>
            <a:endParaRPr lang="pl-PL" sz="1800" b="0" strike="noStrike" spc="-1" dirty="0">
              <a:latin typeface="Arial"/>
            </a:endParaRPr>
          </a:p>
          <a:p>
            <a:endParaRPr lang="pl-PL" sz="1800" b="0" strike="noStrike" spc="-1" dirty="0">
              <a:latin typeface="Arial"/>
            </a:endParaRPr>
          </a:p>
          <a:p>
            <a:endParaRPr lang="pl-PL" sz="1800" b="0" strike="noStrike" spc="-1" dirty="0">
              <a:latin typeface="Arial"/>
            </a:endParaRPr>
          </a:p>
        </p:txBody>
      </p:sp>
      <p:pic>
        <p:nvPicPr>
          <p:cNvPr id="721" name="Obraz 720"/>
          <p:cNvPicPr/>
          <p:nvPr/>
        </p:nvPicPr>
        <p:blipFill>
          <a:blip r:embed="rId2"/>
          <a:stretch/>
        </p:blipFill>
        <p:spPr>
          <a:xfrm>
            <a:off x="6840000" y="2673360"/>
            <a:ext cx="4500000" cy="3375000"/>
          </a:xfrm>
          <a:prstGeom prst="rect">
            <a:avLst/>
          </a:prstGeom>
          <a:ln w="0">
            <a:noFill/>
          </a:ln>
        </p:spPr>
      </p:pic>
      <p:sp>
        <p:nvSpPr>
          <p:cNvPr id="722" name="pole tekstowe 721"/>
          <p:cNvSpPr txBox="1"/>
          <p:nvPr/>
        </p:nvSpPr>
        <p:spPr>
          <a:xfrm>
            <a:off x="360000" y="6493320"/>
            <a:ext cx="11881800" cy="602280"/>
          </a:xfrm>
          <a:prstGeom prst="rect">
            <a:avLst/>
          </a:prstGeom>
          <a:noFill/>
          <a:ln w="0">
            <a:noFill/>
          </a:ln>
        </p:spPr>
        <p:txBody>
          <a:bodyPr lIns="90000" tIns="45000" rIns="90000" bIns="45000">
            <a:noAutofit/>
          </a:bodyPr>
          <a:lstStyle/>
          <a:p>
            <a:r>
              <a:rPr lang="pl-PL" sz="1800" b="0" strike="noStrike" spc="-1">
                <a:latin typeface="Arial"/>
              </a:rPr>
              <a:t>Źródło ilustracji: https://inside.rzeszow.pl/przeniesienie-slupa-energetycznego/</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rostokąt 722"/>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słupa z przewodami gołymi – GI-34  </a:t>
            </a:r>
            <a:endParaRPr lang="pl-PL" sz="2800" b="0" strike="noStrike" spc="-1">
              <a:latin typeface="Arial"/>
            </a:endParaRPr>
          </a:p>
        </p:txBody>
      </p:sp>
      <p:sp>
        <p:nvSpPr>
          <p:cNvPr id="724" name="pole tekstowe 723"/>
          <p:cNvSpPr txBox="1"/>
          <p:nvPr/>
        </p:nvSpPr>
        <p:spPr>
          <a:xfrm>
            <a:off x="360000" y="1080000"/>
            <a:ext cx="11881800" cy="5465520"/>
          </a:xfrm>
          <a:prstGeom prst="rect">
            <a:avLst/>
          </a:prstGeom>
          <a:noFill/>
          <a:ln w="0">
            <a:noFill/>
          </a:ln>
        </p:spPr>
        <p:txBody>
          <a:bodyPr lIns="90000" tIns="45000" rIns="90000" bIns="45000">
            <a:noAutofit/>
          </a:bodyPr>
          <a:lstStyle/>
          <a:p>
            <a:r>
              <a:rPr lang="pl-PL" sz="1800" b="1" strike="noStrike" spc="-1" dirty="0">
                <a:latin typeface="Arial"/>
              </a:rPr>
              <a:t>Przebieg prac:</a:t>
            </a:r>
            <a:endParaRPr lang="pl-PL" sz="1800" b="0" strike="noStrike" spc="-1" dirty="0">
              <a:latin typeface="Arial"/>
            </a:endParaRPr>
          </a:p>
          <a:p>
            <a:r>
              <a:rPr lang="pl-PL" sz="1800" b="0" strike="noStrike" spc="-1" dirty="0">
                <a:latin typeface="Arial"/>
              </a:rPr>
              <a:t>1. Przygotowanie wykopu pod nową żerdź.</a:t>
            </a:r>
          </a:p>
          <a:p>
            <a:r>
              <a:rPr lang="pl-PL" sz="1800" b="0" strike="noStrike" spc="-1" dirty="0">
                <a:latin typeface="Arial"/>
              </a:rPr>
              <a:t>2. Zaizolowanie głowicy nowego słupa według czynności L-24:</a:t>
            </a:r>
          </a:p>
          <a:p>
            <a:r>
              <a:rPr lang="pl-PL" sz="1800" b="0" strike="noStrike" spc="-1" dirty="0">
                <a:latin typeface="Arial"/>
              </a:rPr>
              <a:t>	2a. Założyć na głowicę słupa płachtę elektroizolacyjną.</a:t>
            </a:r>
          </a:p>
          <a:p>
            <a:r>
              <a:rPr lang="pl-PL" sz="1800" b="0" strike="noStrike" spc="-1" dirty="0">
                <a:latin typeface="Arial"/>
              </a:rPr>
              <a:t>	2b. Zabezpieczyć brzegi płachty taśmą elektroizolacyjną przed przesuwaniem lub odwijaniem.</a:t>
            </a:r>
          </a:p>
          <a:p>
            <a:r>
              <a:rPr lang="pl-PL" sz="1800" b="0" strike="noStrike" spc="-1" dirty="0">
                <a:latin typeface="Arial"/>
              </a:rPr>
              <a:t>3. Ustawienie nowego słupa/żerdzi.</a:t>
            </a:r>
          </a:p>
          <a:p>
            <a:r>
              <a:rPr lang="pl-PL" sz="1800" b="0" strike="noStrike" spc="-1" dirty="0">
                <a:latin typeface="Arial"/>
              </a:rPr>
              <a:t>4. Zasypanie i ubicie ziemi w wykopie.</a:t>
            </a:r>
          </a:p>
          <a:p>
            <a:r>
              <a:rPr lang="pl-PL" sz="1800" b="0" strike="noStrike" spc="-1" dirty="0">
                <a:latin typeface="Arial"/>
              </a:rPr>
              <a:t>5. Zaizolowanie stanowiska pracy i przygotowanie </a:t>
            </a:r>
          </a:p>
          <a:p>
            <a:r>
              <a:rPr lang="pl-PL" sz="1800" b="0" strike="noStrike" spc="-1" dirty="0">
                <a:latin typeface="Arial"/>
              </a:rPr>
              <a:t>przewodów na wymienianym słupie.</a:t>
            </a:r>
          </a:p>
          <a:p>
            <a:r>
              <a:rPr lang="pl-PL" sz="1800" b="0" strike="noStrike" spc="-1" dirty="0">
                <a:latin typeface="Arial"/>
              </a:rPr>
              <a:t>6. </a:t>
            </a:r>
            <a:r>
              <a:rPr lang="pl-PL" sz="1800" b="0" strike="noStrike" spc="-1" dirty="0" err="1">
                <a:latin typeface="Arial"/>
              </a:rPr>
              <a:t>Rozizolowanie</a:t>
            </a:r>
            <a:r>
              <a:rPr lang="pl-PL" sz="1800" b="0" strike="noStrike" spc="-1" dirty="0">
                <a:latin typeface="Arial"/>
              </a:rPr>
              <a:t> głowicy nowego słupa.</a:t>
            </a:r>
          </a:p>
          <a:p>
            <a:r>
              <a:rPr lang="pl-PL" sz="1800" b="0" strike="noStrike" spc="-1" dirty="0">
                <a:latin typeface="Arial"/>
              </a:rPr>
              <a:t>7. Zamontowanie poprzecznika lub trzonów hakowych na </a:t>
            </a:r>
          </a:p>
          <a:p>
            <a:r>
              <a:rPr lang="pl-PL" sz="1800" b="0" strike="noStrike" spc="-1" dirty="0">
                <a:latin typeface="Arial"/>
              </a:rPr>
              <a:t>nowym słupie.</a:t>
            </a:r>
          </a:p>
          <a:p>
            <a:r>
              <a:rPr lang="pl-PL" sz="1800" b="0" strike="noStrike" spc="-1" dirty="0">
                <a:latin typeface="Arial"/>
              </a:rPr>
              <a:t>8. Przemontowanie przewodu na nowy słup według </a:t>
            </a:r>
          </a:p>
          <a:p>
            <a:r>
              <a:rPr lang="pl-PL" sz="1800" b="0" strike="noStrike" spc="-1" dirty="0">
                <a:latin typeface="Arial"/>
              </a:rPr>
              <a:t>czynności L-22:</a:t>
            </a:r>
          </a:p>
          <a:p>
            <a:r>
              <a:rPr lang="pl-PL" sz="1800" b="0" strike="noStrike" spc="-1" dirty="0">
                <a:latin typeface="Arial"/>
              </a:rPr>
              <a:t>	8a. Na wymienianym słupie zdjąć wiązałkę</a:t>
            </a:r>
          </a:p>
          <a:p>
            <a:r>
              <a:rPr lang="pl-PL" sz="1800" b="0" strike="noStrike" spc="-1" dirty="0">
                <a:latin typeface="Arial"/>
              </a:rPr>
              <a:t>	8b. Przenieść przewód na nowy słup.</a:t>
            </a:r>
          </a:p>
          <a:p>
            <a:r>
              <a:rPr lang="pl-PL" sz="1800" b="0" strike="noStrike" spc="-1" dirty="0">
                <a:latin typeface="Arial"/>
              </a:rPr>
              <a:t>	8c. Na nowym słupie zamocować przewód do izolatora</a:t>
            </a:r>
          </a:p>
          <a:p>
            <a:r>
              <a:rPr lang="pl-PL" sz="1800" b="0" strike="noStrike" spc="-1" dirty="0">
                <a:latin typeface="Arial"/>
              </a:rPr>
              <a:t>9. Powtórzenie przemontowania dla pozostałych przewodów.</a:t>
            </a:r>
          </a:p>
          <a:p>
            <a:r>
              <a:rPr lang="pl-PL" sz="1800" b="0" strike="noStrike" spc="-1" dirty="0">
                <a:latin typeface="Arial"/>
              </a:rPr>
              <a:t>10.Usunięcie wymienianego słupa.</a:t>
            </a:r>
          </a:p>
          <a:p>
            <a:endParaRPr lang="pl-PL" sz="1800" b="0" strike="noStrike" spc="-1" dirty="0">
              <a:latin typeface="Arial"/>
            </a:endParaRPr>
          </a:p>
        </p:txBody>
      </p:sp>
      <p:sp>
        <p:nvSpPr>
          <p:cNvPr id="725" name="pole tekstowe 724"/>
          <p:cNvSpPr txBox="1"/>
          <p:nvPr/>
        </p:nvSpPr>
        <p:spPr>
          <a:xfrm>
            <a:off x="360000" y="6493320"/>
            <a:ext cx="11881800" cy="602280"/>
          </a:xfrm>
          <a:prstGeom prst="rect">
            <a:avLst/>
          </a:prstGeom>
          <a:noFill/>
          <a:ln w="0">
            <a:noFill/>
          </a:ln>
        </p:spPr>
        <p:txBody>
          <a:bodyPr lIns="90000" tIns="45000" rIns="90000" bIns="45000">
            <a:noAutofit/>
          </a:bodyPr>
          <a:lstStyle/>
          <a:p>
            <a:r>
              <a:rPr lang="pl-PL" sz="1800" b="0" strike="noStrike" spc="-1">
                <a:latin typeface="Arial"/>
              </a:rPr>
              <a:t>Źródło ilustracji: https://inside.rzeszow.pl/przeniesienie-slupa-energetycznego/</a:t>
            </a:r>
          </a:p>
        </p:txBody>
      </p:sp>
      <p:pic>
        <p:nvPicPr>
          <p:cNvPr id="726" name="Obraz 725"/>
          <p:cNvPicPr/>
          <p:nvPr/>
        </p:nvPicPr>
        <p:blipFill>
          <a:blip r:embed="rId2"/>
          <a:stretch/>
        </p:blipFill>
        <p:spPr>
          <a:xfrm>
            <a:off x="7020000" y="2828160"/>
            <a:ext cx="4604760" cy="3471840"/>
          </a:xfrm>
          <a:prstGeom prst="rect">
            <a:avLst/>
          </a:prstGeom>
          <a:ln w="0">
            <a:noFill/>
          </a:ln>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 name="Prostokąt 726"/>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słupa z przewodami izolowanymi – GI-35  </a:t>
            </a:r>
            <a:endParaRPr lang="pl-PL" sz="2800" b="0" strike="noStrike" spc="-1">
              <a:latin typeface="Arial"/>
            </a:endParaRPr>
          </a:p>
        </p:txBody>
      </p:sp>
      <p:sp>
        <p:nvSpPr>
          <p:cNvPr id="728" name="pole tekstowe 727"/>
          <p:cNvSpPr txBox="1"/>
          <p:nvPr/>
        </p:nvSpPr>
        <p:spPr>
          <a:xfrm>
            <a:off x="360000" y="1080000"/>
            <a:ext cx="11881800" cy="5721480"/>
          </a:xfrm>
          <a:prstGeom prst="rect">
            <a:avLst/>
          </a:prstGeom>
          <a:noFill/>
          <a:ln w="0">
            <a:noFill/>
          </a:ln>
        </p:spPr>
        <p:txBody>
          <a:bodyPr lIns="90000" tIns="45000" rIns="90000" bIns="45000">
            <a:noAutofit/>
          </a:bodyPr>
          <a:lstStyle/>
          <a:p>
            <a:r>
              <a:rPr lang="pl-PL" sz="1800" b="1" strike="noStrike" spc="-1" dirty="0">
                <a:latin typeface="Arial"/>
              </a:rPr>
              <a:t>Zakres</a:t>
            </a:r>
            <a:endParaRPr lang="pl-PL" sz="1800" b="0" strike="noStrike" spc="-1" dirty="0">
              <a:latin typeface="Arial"/>
            </a:endParaRPr>
          </a:p>
          <a:p>
            <a:r>
              <a:rPr lang="pl-PL" sz="1800" b="0" strike="noStrike" spc="-1" dirty="0">
                <a:latin typeface="Arial"/>
              </a:rPr>
              <a:t>Karta dotyczy wymiany słupa przelotowego bez przyłączy w linii napowietrznej do 1 kV z przewodami izolowanymi. W ENERGA karta GI-35 ma metodę „w kontakcie”</a:t>
            </a:r>
          </a:p>
          <a:p>
            <a:endParaRPr lang="pl-PL" sz="1800" b="0" strike="noStrike" spc="-1" dirty="0">
              <a:latin typeface="Arial"/>
            </a:endParaRPr>
          </a:p>
          <a:p>
            <a:r>
              <a:rPr lang="pl-PL" sz="1800" b="1" strike="noStrike" spc="-1" dirty="0">
                <a:latin typeface="Arial"/>
              </a:rPr>
              <a:t>Skład osobowy:</a:t>
            </a:r>
            <a:endParaRPr lang="pl-PL" sz="1800" b="0" strike="noStrike" spc="-1" dirty="0">
              <a:latin typeface="Arial"/>
            </a:endParaRPr>
          </a:p>
          <a:p>
            <a:r>
              <a:rPr lang="pl-PL" sz="1800" b="0" strike="noStrike" spc="-1" dirty="0">
                <a:solidFill>
                  <a:srgbClr val="000000"/>
                </a:solidFill>
                <a:latin typeface="Arial"/>
                <a:ea typeface="DejaVu Sans"/>
              </a:rPr>
              <a:t>Energa karta przewiduje: kierujący zespołem – 1 osoba </a:t>
            </a:r>
            <a:endParaRPr lang="pl-PL" sz="1800" b="0" strike="noStrike" spc="-1" dirty="0">
              <a:latin typeface="Arial"/>
            </a:endParaRPr>
          </a:p>
          <a:p>
            <a:r>
              <a:rPr lang="pl-PL" sz="1800" b="0" strike="noStrike" spc="-1" dirty="0">
                <a:solidFill>
                  <a:srgbClr val="000000"/>
                </a:solidFill>
                <a:latin typeface="Arial"/>
                <a:ea typeface="DejaVu Sans"/>
              </a:rPr>
              <a:t>oraz członkowie zespołu – minimum 2 osoby.</a:t>
            </a:r>
            <a:r>
              <a:rPr lang="pl-PL" sz="1800" b="1" strike="noStrike" spc="-1" dirty="0">
                <a:latin typeface="Arial"/>
              </a:rPr>
              <a:t> </a:t>
            </a:r>
            <a:endParaRPr lang="pl-PL" sz="1800" b="0" strike="noStrike" spc="-1" dirty="0">
              <a:latin typeface="Arial"/>
            </a:endParaRPr>
          </a:p>
          <a:p>
            <a:endParaRPr lang="pl-PL" sz="1800" b="0" strike="noStrike" spc="-1" dirty="0">
              <a:latin typeface="Arial"/>
            </a:endParaRPr>
          </a:p>
          <a:p>
            <a:r>
              <a:rPr lang="pl-PL" sz="1800" b="1" strike="noStrike" spc="-1" dirty="0">
                <a:latin typeface="Arial"/>
              </a:rPr>
              <a:t>Materiał, narzędzia i sprzęt:</a:t>
            </a:r>
            <a:endParaRPr lang="pl-PL" sz="1800" b="0" strike="noStrike" spc="-1" dirty="0">
              <a:latin typeface="Arial"/>
            </a:endParaRPr>
          </a:p>
          <a:p>
            <a:r>
              <a:rPr lang="pl-PL" sz="1800" b="0" strike="noStrike" spc="-1" dirty="0">
                <a:latin typeface="Arial"/>
              </a:rPr>
              <a:t>1. żerdź odpowiedniego typu,</a:t>
            </a:r>
          </a:p>
          <a:p>
            <a:r>
              <a:rPr lang="pl-PL" sz="1800" b="0" strike="noStrike" spc="-1" dirty="0">
                <a:latin typeface="Arial"/>
              </a:rPr>
              <a:t>2. belka </a:t>
            </a:r>
            <a:r>
              <a:rPr lang="pl-PL" sz="1800" b="0" strike="noStrike" spc="-1" dirty="0" err="1">
                <a:latin typeface="Arial"/>
              </a:rPr>
              <a:t>ustojowa</a:t>
            </a:r>
            <a:r>
              <a:rPr lang="pl-PL" sz="1800" b="0" strike="noStrike" spc="-1" dirty="0">
                <a:latin typeface="Arial"/>
              </a:rPr>
              <a:t> i śrubę do zamocowania belki </a:t>
            </a:r>
            <a:r>
              <a:rPr lang="pl-PL" sz="1800" b="0" strike="noStrike" spc="-1" dirty="0" err="1">
                <a:latin typeface="Arial"/>
              </a:rPr>
              <a:t>ustojowej</a:t>
            </a:r>
            <a:r>
              <a:rPr lang="pl-PL" sz="1800" b="0" strike="noStrike" spc="-1" dirty="0">
                <a:latin typeface="Arial"/>
              </a:rPr>
              <a:t>,</a:t>
            </a:r>
          </a:p>
          <a:p>
            <a:r>
              <a:rPr lang="pl-PL" sz="1800" b="0" strike="noStrike" spc="-1" dirty="0">
                <a:latin typeface="Arial"/>
              </a:rPr>
              <a:t>3. poprzecznik lub trzony hakowe izolatorów i izolatory,</a:t>
            </a:r>
          </a:p>
          <a:p>
            <a:r>
              <a:rPr lang="pl-PL" sz="1800" b="0" strike="noStrike" spc="-1" dirty="0">
                <a:latin typeface="Arial"/>
              </a:rPr>
              <a:t>4. nasadki na trzony izolatorów, </a:t>
            </a:r>
          </a:p>
          <a:p>
            <a:r>
              <a:rPr lang="pl-PL" sz="1800" b="0" strike="noStrike" spc="-1" dirty="0">
                <a:latin typeface="Arial"/>
              </a:rPr>
              <a:t>5. drut </a:t>
            </a:r>
            <a:r>
              <a:rPr lang="pl-PL" sz="1800" b="0" strike="noStrike" spc="-1" dirty="0" err="1">
                <a:latin typeface="Arial"/>
              </a:rPr>
              <a:t>wiązałkowy</a:t>
            </a:r>
            <a:r>
              <a:rPr lang="pl-PL" sz="1800" b="0" strike="noStrike" spc="-1" dirty="0">
                <a:latin typeface="Arial"/>
              </a:rPr>
              <a:t> izolowany i taśma aluminiowa.</a:t>
            </a:r>
          </a:p>
          <a:p>
            <a:r>
              <a:rPr lang="pl-PL" sz="1800" b="0" strike="noStrike" spc="-1" dirty="0">
                <a:latin typeface="Arial"/>
              </a:rPr>
              <a:t>6. klucze izolowane, szczypce, narzędzia pomocnicze </a:t>
            </a:r>
          </a:p>
          <a:p>
            <a:r>
              <a:rPr lang="pl-PL" sz="1800" b="0" strike="noStrike" spc="-1" dirty="0">
                <a:latin typeface="Arial"/>
              </a:rPr>
              <a:t>typu łopata/kilof oraz przebijak. </a:t>
            </a:r>
          </a:p>
          <a:p>
            <a:r>
              <a:rPr lang="pl-PL" sz="1800" b="0" strike="noStrike" spc="-1" dirty="0">
                <a:latin typeface="Arial"/>
              </a:rPr>
              <a:t>7. wyposażenie osobiste, osłony elektroizolacyjne, klamerki, </a:t>
            </a:r>
          </a:p>
          <a:p>
            <a:r>
              <a:rPr lang="pl-PL" sz="1800" b="0" strike="noStrike" spc="-1" dirty="0">
                <a:latin typeface="Arial"/>
              </a:rPr>
              <a:t>sprzęt asekuracyjny, wygrodzenie, zestaw transportowy, liny/opaski z kółkami i haki izolowane/izolacyjne.</a:t>
            </a:r>
          </a:p>
          <a:p>
            <a:endParaRPr lang="pl-PL" sz="1800" b="0" strike="noStrike" spc="-1" dirty="0">
              <a:latin typeface="Arial"/>
            </a:endParaRPr>
          </a:p>
          <a:p>
            <a:endParaRPr lang="pl-PL" sz="1800" b="0" strike="noStrike" spc="-1" dirty="0">
              <a:latin typeface="Arial"/>
            </a:endParaRPr>
          </a:p>
          <a:p>
            <a:endParaRPr lang="pl-PL" sz="1800" b="0" strike="noStrike" spc="-1" dirty="0">
              <a:latin typeface="Arial"/>
            </a:endParaRPr>
          </a:p>
        </p:txBody>
      </p:sp>
      <p:sp>
        <p:nvSpPr>
          <p:cNvPr id="729" name="pole tekstowe 728"/>
          <p:cNvSpPr txBox="1"/>
          <p:nvPr/>
        </p:nvSpPr>
        <p:spPr>
          <a:xfrm>
            <a:off x="360000" y="6493320"/>
            <a:ext cx="11881800" cy="602280"/>
          </a:xfrm>
          <a:prstGeom prst="rect">
            <a:avLst/>
          </a:prstGeom>
          <a:noFill/>
          <a:ln w="0">
            <a:noFill/>
          </a:ln>
        </p:spPr>
        <p:txBody>
          <a:bodyPr lIns="90000" tIns="45000" rIns="90000" bIns="45000">
            <a:noAutofit/>
          </a:bodyPr>
          <a:lstStyle/>
          <a:p>
            <a:r>
              <a:rPr lang="pl-PL" sz="1800" b="0" strike="noStrike" spc="-1">
                <a:latin typeface="Arial"/>
              </a:rPr>
              <a:t>Źródło ilustracji: https://pozytywniezbudowani.pl/blog/linia-energetyczna-przez-dzialke-co-robic/</a:t>
            </a:r>
          </a:p>
        </p:txBody>
      </p:sp>
      <p:pic>
        <p:nvPicPr>
          <p:cNvPr id="730" name="Obraz 729"/>
          <p:cNvPicPr/>
          <p:nvPr/>
        </p:nvPicPr>
        <p:blipFill>
          <a:blip r:embed="rId2"/>
          <a:stretch/>
        </p:blipFill>
        <p:spPr>
          <a:xfrm>
            <a:off x="7560000" y="2520000"/>
            <a:ext cx="3976560" cy="2719800"/>
          </a:xfrm>
          <a:prstGeom prst="rect">
            <a:avLst/>
          </a:prstGeom>
          <a:ln w="0">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ytuł 1_81"/>
          <p:cNvSpPr/>
          <p:nvPr/>
        </p:nvSpPr>
        <p:spPr>
          <a:xfrm>
            <a:off x="838800" y="5792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28" name="Prostokąt 127"/>
          <p:cNvSpPr/>
          <p:nvPr/>
        </p:nvSpPr>
        <p:spPr>
          <a:xfrm>
            <a:off x="360360" y="2314080"/>
            <a:ext cx="6116760" cy="367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Zastosowanie lokalnych środków gaśniczych w przypadku pożarów urządzeń elektrycznych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Jeżeli to możliwe należy odłączyć urządzenie od zasilania.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Przystępując do gaszenia należy zastosować gaśnice proszkowe i śniegowe.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 gaszenia pożarów serwerów i komputerów zalecane są gaśnice halonowe na bazie dwutlenku węgla.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 gaszenia pożarów transformatorów i rozdzielnic zaleca się gaśnice śniegowe.</a:t>
            </a:r>
            <a:endParaRPr lang="pl-PL" sz="1800" b="0" strike="noStrike" spc="-1">
              <a:latin typeface="Arial"/>
            </a:endParaRPr>
          </a:p>
          <a:p>
            <a:pPr>
              <a:lnSpc>
                <a:spcPct val="100000"/>
              </a:lnSpc>
            </a:pPr>
            <a:endParaRPr lang="pl-PL" sz="1800" b="0" strike="noStrike" spc="-1">
              <a:latin typeface="Arial"/>
            </a:endParaRPr>
          </a:p>
        </p:txBody>
      </p:sp>
      <p:sp>
        <p:nvSpPr>
          <p:cNvPr id="129" name="Prostokąt 128"/>
          <p:cNvSpPr/>
          <p:nvPr/>
        </p:nvSpPr>
        <p:spPr>
          <a:xfrm>
            <a:off x="105120" y="6480000"/>
            <a:ext cx="1015416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https://www.przeciwpozarowy.com/czym-gasic-elektryke</a:t>
            </a:r>
            <a:endParaRPr lang="pl-PL" sz="1800" b="0" strike="noStrike" spc="-1">
              <a:latin typeface="Arial"/>
            </a:endParaRPr>
          </a:p>
        </p:txBody>
      </p:sp>
      <p:pic>
        <p:nvPicPr>
          <p:cNvPr id="130" name="Obraz 129"/>
          <p:cNvPicPr/>
          <p:nvPr/>
        </p:nvPicPr>
        <p:blipFill>
          <a:blip r:embed="rId2"/>
          <a:stretch/>
        </p:blipFill>
        <p:spPr>
          <a:xfrm>
            <a:off x="7560000" y="2520000"/>
            <a:ext cx="3978000" cy="3187440"/>
          </a:xfrm>
          <a:prstGeom prst="rect">
            <a:avLst/>
          </a:prstGeom>
          <a:ln w="0">
            <a:noFill/>
          </a:ln>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 name="Prostokąt 730"/>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Wymiana słupa z przewodami izolowanymi – GI-35  </a:t>
            </a:r>
            <a:endParaRPr lang="pl-PL" sz="2800" b="0" strike="noStrike" spc="-1">
              <a:latin typeface="Arial"/>
            </a:endParaRPr>
          </a:p>
        </p:txBody>
      </p:sp>
      <p:sp>
        <p:nvSpPr>
          <p:cNvPr id="732" name="pole tekstowe 731"/>
          <p:cNvSpPr txBox="1"/>
          <p:nvPr/>
        </p:nvSpPr>
        <p:spPr>
          <a:xfrm>
            <a:off x="360000" y="1080000"/>
            <a:ext cx="11881800" cy="4697640"/>
          </a:xfrm>
          <a:prstGeom prst="rect">
            <a:avLst/>
          </a:prstGeom>
          <a:noFill/>
          <a:ln w="0">
            <a:noFill/>
          </a:ln>
        </p:spPr>
        <p:txBody>
          <a:bodyPr lIns="90000" tIns="45000" rIns="90000" bIns="45000">
            <a:noAutofit/>
          </a:bodyPr>
          <a:lstStyle/>
          <a:p>
            <a:r>
              <a:rPr lang="pl-PL" sz="1800" b="1" strike="noStrike" spc="-1">
                <a:latin typeface="Arial"/>
              </a:rPr>
              <a:t>Przebieg prac:</a:t>
            </a:r>
            <a:endParaRPr lang="pl-PL" sz="1800" b="0" strike="noStrike" spc="-1">
              <a:latin typeface="Arial"/>
            </a:endParaRPr>
          </a:p>
          <a:p>
            <a:endParaRPr lang="pl-PL" sz="1800" b="0" strike="noStrike" spc="-1">
              <a:latin typeface="Arial"/>
            </a:endParaRPr>
          </a:p>
          <a:p>
            <a:r>
              <a:rPr lang="pl-PL" sz="1800" b="1" strike="noStrike" spc="-1">
                <a:latin typeface="Arial"/>
              </a:rPr>
              <a:t>Wariant A – nowy słup ustawiany obok starego</a:t>
            </a:r>
            <a:endParaRPr lang="pl-PL" sz="1800" b="0" strike="noStrike" spc="-1">
              <a:latin typeface="Arial"/>
            </a:endParaRPr>
          </a:p>
          <a:p>
            <a:endParaRPr lang="pl-PL" sz="1800" b="0" strike="noStrike" spc="-1">
              <a:latin typeface="Arial"/>
            </a:endParaRPr>
          </a:p>
          <a:p>
            <a:r>
              <a:rPr lang="pl-PL" sz="1800" b="0" strike="noStrike" spc="-1">
                <a:latin typeface="Arial"/>
              </a:rPr>
              <a:t>Karta GI-35 przewiduje wariant, w którym najpierw przygotowuje się wykop, izoluje głowicę nowego słupa folią według L-24, ustawia nowy słup, zasypuje i ubija grunt, ewentualnie podtrzymuje dźwigiem słup wymieniany, następnie rozizolowuje głowicę nowego słupa, montuje śrubę hakową lub hak do mocowania taśmą stalową według L-27, przemontowuje wiązkę przewodów izolowanych na nowy słup i usuwa stary słup.ałych przewodów.</a:t>
            </a:r>
          </a:p>
          <a:p>
            <a:r>
              <a:rPr lang="pl-PL" sz="1800" b="0" strike="noStrike" spc="-1">
                <a:latin typeface="Arial"/>
              </a:rPr>
              <a:t>10.Usunięcie wymienianego słupa.</a:t>
            </a:r>
          </a:p>
          <a:p>
            <a:endParaRPr lang="pl-PL" sz="1800" b="0" strike="noStrike" spc="-1">
              <a:latin typeface="Arial"/>
            </a:endParaRPr>
          </a:p>
          <a:p>
            <a:r>
              <a:rPr lang="pl-PL" sz="1800" b="1" strike="noStrike" spc="-1">
                <a:latin typeface="Arial"/>
              </a:rPr>
              <a:t>Wariant B – wymiana w miejscu istniejącego słupa</a:t>
            </a:r>
            <a:endParaRPr lang="pl-PL" sz="1800" b="0" strike="noStrike" spc="-1">
              <a:latin typeface="Arial"/>
            </a:endParaRPr>
          </a:p>
          <a:p>
            <a:endParaRPr lang="pl-PL" sz="1800" b="0" strike="noStrike" spc="-1">
              <a:latin typeface="Arial"/>
            </a:endParaRPr>
          </a:p>
          <a:p>
            <a:r>
              <a:rPr lang="pl-PL" sz="1800" b="0" strike="noStrike" spc="-1">
                <a:latin typeface="Arial"/>
              </a:rPr>
              <a:t>Drugi wariant zaczyna się od podtrzymania dźwigiem wymienianego słupa, wyjęcia wiązki przewodów izolowanych z uchwytu i odciągnięcia wiązki za pomocą liny. Następnie usuwa się wymieniany słup, ustawia nowy słup, montuje śrubę hakową lub hak według L-27 i mocuje wiązkę przewodów izolowanych na nowym słupie. Karta ENERGA również tutaj podaje uwagę, że wszystkie prace na słupach należy wykonać z podnośnika.</a:t>
            </a:r>
          </a:p>
          <a:p>
            <a:endParaRPr lang="pl-PL" sz="1800" b="0" strike="noStrike" spc="-1">
              <a:latin typeface="Arial"/>
            </a:endParaRPr>
          </a:p>
          <a:p>
            <a:endParaRPr lang="pl-PL" sz="1800" b="0" strike="noStrike" spc="-1">
              <a:latin typeface="Arial"/>
            </a:endParaRPr>
          </a:p>
        </p:txBody>
      </p:sp>
      <p:sp>
        <p:nvSpPr>
          <p:cNvPr id="733" name="pole tekstowe 732"/>
          <p:cNvSpPr txBox="1"/>
          <p:nvPr/>
        </p:nvSpPr>
        <p:spPr>
          <a:xfrm>
            <a:off x="360000" y="6493320"/>
            <a:ext cx="11881800" cy="602280"/>
          </a:xfrm>
          <a:prstGeom prst="rect">
            <a:avLst/>
          </a:prstGeom>
          <a:noFill/>
          <a:ln w="0">
            <a:noFill/>
          </a:ln>
        </p:spPr>
        <p:txBody>
          <a:bodyPr lIns="90000" tIns="45000" rIns="90000" bIns="45000">
            <a:noAutofit/>
          </a:bodyPr>
          <a:lstStyle/>
          <a:p>
            <a:r>
              <a:rPr lang="pl-PL" sz="1800" b="0" strike="noStrike" spc="-1">
                <a:latin typeface="Arial"/>
              </a:rPr>
              <a:t>Źródło ilustracji: https://pozytywniezbudowani.pl/blog/linia-energetyczna-przez-dzialke-co-robic/</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pole tekstowe 733"/>
          <p:cNvSpPr txBox="1"/>
          <p:nvPr/>
        </p:nvSpPr>
        <p:spPr>
          <a:xfrm>
            <a:off x="540000" y="1440000"/>
            <a:ext cx="11030400" cy="2905920"/>
          </a:xfrm>
          <a:prstGeom prst="rect">
            <a:avLst/>
          </a:prstGeom>
          <a:noFill/>
          <a:ln w="0">
            <a:noFill/>
          </a:ln>
        </p:spPr>
        <p:txBody>
          <a:bodyPr lIns="90000" tIns="45000" rIns="90000" bIns="45000">
            <a:noAutofit/>
          </a:bodyPr>
          <a:lstStyle/>
          <a:p>
            <a:r>
              <a:rPr lang="pl-PL" sz="1800" b="0" strike="noStrike" spc="-1">
                <a:latin typeface="Arial"/>
              </a:rPr>
              <a:t>Obie procedury są realizowane metodą „w kontakcie” i wymagają zespołu: kierujący zespołem + minimum dwóch członków. Dla przewodów gołych kluczowym etapem jest ustawienie nowego słupa, zaizolowanie stanowiska, montaż osprzętu izolatorowego i przemontowanie kolejnych przewodów na nowy słup. Dla przewodów izolowanych karta dopuszcza dwa warianty: ustawienie nowego słupa przed przeniesieniem wiązki albo usunięcie starego słupa po wcześniejszym podtrzymaniu i odciągnięciu wiązki.</a:t>
            </a:r>
          </a:p>
          <a:p>
            <a:endParaRPr lang="pl-PL" sz="1800" b="0" strike="noStrike" spc="-1">
              <a:latin typeface="Arial"/>
            </a:endParaRPr>
          </a:p>
          <a:p>
            <a:r>
              <a:rPr lang="pl-PL" sz="1800" b="0" strike="noStrike" spc="-1">
                <a:latin typeface="Arial"/>
              </a:rPr>
              <a:t>Karty GI-34/GI-35 dotyczą wyłącznie określonego przypadku: słup przelotowy, bez przyłączy, linia napowietrzna do 1 kV. Wymiana słupa odporowego, narożnego, z przyłączami albo słupa SN wymaga odrębnej technologii OSD i nie powinna być wykonywana przez analogię do GI-34/GI-35.</a:t>
            </a:r>
          </a:p>
          <a:p>
            <a:endParaRPr lang="pl-PL" sz="1800" b="0" strike="noStrike" spc="-1">
              <a:latin typeface="Arial"/>
            </a:endParaRPr>
          </a:p>
          <a:p>
            <a:endParaRPr lang="pl-PL" sz="1800" b="0" strike="noStrike" spc="-1">
              <a:latin typeface="Arial"/>
            </a:endParaRPr>
          </a:p>
        </p:txBody>
      </p:sp>
      <p:sp>
        <p:nvSpPr>
          <p:cNvPr id="735" name="pole tekstowe 734"/>
          <p:cNvSpPr txBox="1"/>
          <p:nvPr/>
        </p:nvSpPr>
        <p:spPr>
          <a:xfrm>
            <a:off x="1881720" y="309240"/>
            <a:ext cx="9278280" cy="1090440"/>
          </a:xfrm>
          <a:prstGeom prst="rect">
            <a:avLst/>
          </a:prstGeom>
          <a:noFill/>
          <a:ln w="0">
            <a:noFill/>
          </a:ln>
        </p:spPr>
        <p:txBody>
          <a:bodyPr lIns="90000" tIns="45000" rIns="90000" bIns="45000">
            <a:noAutofit/>
          </a:bodyPr>
          <a:lstStyle/>
          <a:p>
            <a:r>
              <a:rPr lang="pl-PL" sz="2800" b="1" strike="noStrike" spc="-1">
                <a:solidFill>
                  <a:srgbClr val="000000"/>
                </a:solidFill>
                <a:latin typeface="Aptos"/>
                <a:ea typeface="DejaVu Sans"/>
              </a:rPr>
              <a:t>Wymiana słupa -mwnioski bezpieczeństwa</a:t>
            </a:r>
            <a:endParaRPr lang="pl-PL" sz="2800" b="0" strike="noStrike" spc="-1">
              <a:latin typeface="Arial"/>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 name="Prostokąt 735"/>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Wycinka gałęzi - GI-29  </a:t>
            </a:r>
            <a:endParaRPr lang="pl-PL" sz="2800" b="0" strike="noStrike" spc="-1">
              <a:latin typeface="Arial"/>
            </a:endParaRPr>
          </a:p>
        </p:txBody>
      </p:sp>
      <p:sp>
        <p:nvSpPr>
          <p:cNvPr id="737" name="pole tekstowe 736"/>
          <p:cNvSpPr txBox="1"/>
          <p:nvPr/>
        </p:nvSpPr>
        <p:spPr>
          <a:xfrm>
            <a:off x="360000" y="1080000"/>
            <a:ext cx="11881800" cy="4697640"/>
          </a:xfrm>
          <a:prstGeom prst="rect">
            <a:avLst/>
          </a:prstGeom>
          <a:noFill/>
          <a:ln w="0">
            <a:noFill/>
          </a:ln>
        </p:spPr>
        <p:txBody>
          <a:bodyPr lIns="90000" tIns="45000" rIns="90000" bIns="45000">
            <a:noAutofit/>
          </a:bodyPr>
          <a:lstStyle/>
          <a:p>
            <a:r>
              <a:rPr lang="pl-PL" sz="1800" b="1" strike="noStrike" spc="-1">
                <a:latin typeface="Arial"/>
              </a:rPr>
              <a:t>Metoda: </a:t>
            </a:r>
            <a:endParaRPr lang="pl-PL" sz="1800" b="0" strike="noStrike" spc="-1">
              <a:latin typeface="Arial"/>
            </a:endParaRPr>
          </a:p>
          <a:p>
            <a:endParaRPr lang="pl-PL" sz="1800" b="0" strike="noStrike" spc="-1">
              <a:latin typeface="Arial"/>
            </a:endParaRPr>
          </a:p>
          <a:p>
            <a:r>
              <a:rPr lang="pl-PL" sz="1800" b="0" strike="noStrike" spc="-1">
                <a:latin typeface="Arial"/>
              </a:rPr>
              <a:t>Z odległości</a:t>
            </a:r>
          </a:p>
          <a:p>
            <a:endParaRPr lang="pl-PL" sz="1800" b="0" strike="noStrike" spc="-1">
              <a:latin typeface="Arial"/>
            </a:endParaRPr>
          </a:p>
          <a:p>
            <a:r>
              <a:rPr lang="pl-PL" sz="1800" b="1" strike="noStrike" spc="-1">
                <a:latin typeface="Arial"/>
              </a:rPr>
              <a:t>Skład osobowy:</a:t>
            </a:r>
            <a:endParaRPr lang="pl-PL" sz="1800" b="0" strike="noStrike" spc="-1">
              <a:latin typeface="Arial"/>
            </a:endParaRPr>
          </a:p>
          <a:p>
            <a:r>
              <a:rPr lang="pl-PL" sz="1800" b="0" strike="noStrike" spc="-1">
                <a:solidFill>
                  <a:srgbClr val="000000"/>
                </a:solidFill>
                <a:latin typeface="Arial"/>
                <a:ea typeface="DejaVu Sans"/>
              </a:rPr>
              <a:t>Energa karta przewiduje: kierujący zespołem – 1 osoba </a:t>
            </a:r>
            <a:endParaRPr lang="pl-PL" sz="1800" b="0" strike="noStrike" spc="-1">
              <a:latin typeface="Arial"/>
            </a:endParaRPr>
          </a:p>
          <a:p>
            <a:r>
              <a:rPr lang="pl-PL" sz="1800" b="0" strike="noStrike" spc="-1">
                <a:solidFill>
                  <a:srgbClr val="000000"/>
                </a:solidFill>
                <a:latin typeface="Arial"/>
                <a:ea typeface="DejaVu Sans"/>
              </a:rPr>
              <a:t>oraz członkowie zespołu – minimum 1osoba.</a:t>
            </a:r>
            <a:r>
              <a:rPr lang="pl-PL" sz="1800" b="1" strike="noStrike" spc="-1">
                <a:latin typeface="Arial"/>
              </a:rPr>
              <a:t> </a:t>
            </a:r>
            <a:endParaRPr lang="pl-PL" sz="1800" b="0" strike="noStrike" spc="-1">
              <a:latin typeface="Arial"/>
            </a:endParaRPr>
          </a:p>
          <a:p>
            <a:endParaRPr lang="pl-PL" sz="1800" b="0" strike="noStrike" spc="-1">
              <a:latin typeface="Arial"/>
            </a:endParaRPr>
          </a:p>
          <a:p>
            <a:r>
              <a:rPr lang="pl-PL" sz="1800" b="1" strike="noStrike" spc="-1">
                <a:latin typeface="Arial"/>
              </a:rPr>
              <a:t>Materiał, narzędzia i sprzęt:</a:t>
            </a:r>
            <a:endParaRPr lang="pl-PL" sz="1800" b="0" strike="noStrike" spc="-1">
              <a:latin typeface="Arial"/>
            </a:endParaRPr>
          </a:p>
          <a:p>
            <a:r>
              <a:rPr lang="pl-PL" sz="1800" b="0" strike="noStrike" spc="-1">
                <a:latin typeface="Arial"/>
              </a:rPr>
              <a:t>1. drążek uniwersalny z narzędziami,</a:t>
            </a:r>
          </a:p>
          <a:p>
            <a:r>
              <a:rPr lang="pl-PL" sz="1800" b="0" strike="noStrike" spc="-1">
                <a:latin typeface="Arial"/>
              </a:rPr>
              <a:t>2. drążek z hakiem,</a:t>
            </a:r>
          </a:p>
          <a:p>
            <a:r>
              <a:rPr lang="pl-PL" sz="1800" b="0" strike="noStrike" spc="-1">
                <a:latin typeface="Arial"/>
              </a:rPr>
              <a:t>3. drążek do cięcia przewodów,</a:t>
            </a:r>
          </a:p>
          <a:p>
            <a:r>
              <a:rPr lang="pl-PL" sz="1800" b="0" strike="noStrike" spc="-1">
                <a:latin typeface="Arial"/>
              </a:rPr>
              <a:t>4. wyposażenie osobiste,</a:t>
            </a:r>
          </a:p>
          <a:p>
            <a:r>
              <a:rPr lang="pl-PL" sz="1800" b="0" strike="noStrike" spc="-1">
                <a:latin typeface="Arial"/>
              </a:rPr>
              <a:t>5. sprzęt do przemieszczania się do strefy pracy,</a:t>
            </a:r>
          </a:p>
          <a:p>
            <a:r>
              <a:rPr lang="pl-PL" sz="1800" b="0" strike="noStrike" spc="-1">
                <a:latin typeface="Arial"/>
              </a:rPr>
              <a:t>6. sprzęt do wygradzania i oznakowania strefy pracy,</a:t>
            </a:r>
          </a:p>
          <a:p>
            <a:r>
              <a:rPr lang="pl-PL" sz="1800" b="0" strike="noStrike" spc="-1">
                <a:latin typeface="Arial"/>
              </a:rPr>
              <a:t>7. zestaw transportowy, lina pomocnicza i opaski z kółkami.</a:t>
            </a:r>
          </a:p>
          <a:p>
            <a:endParaRPr lang="pl-PL" sz="1800" b="0" strike="noStrike" spc="-1">
              <a:latin typeface="Arial"/>
            </a:endParaRPr>
          </a:p>
          <a:p>
            <a:endParaRPr lang="pl-PL" sz="1800" b="0" strike="noStrike" spc="-1">
              <a:latin typeface="Arial"/>
            </a:endParaRPr>
          </a:p>
        </p:txBody>
      </p:sp>
      <p:sp>
        <p:nvSpPr>
          <p:cNvPr id="738" name="pole tekstowe 737"/>
          <p:cNvSpPr txBox="1"/>
          <p:nvPr/>
        </p:nvSpPr>
        <p:spPr>
          <a:xfrm>
            <a:off x="360000" y="6493320"/>
            <a:ext cx="11881800" cy="602280"/>
          </a:xfrm>
          <a:prstGeom prst="rect">
            <a:avLst/>
          </a:prstGeom>
          <a:noFill/>
          <a:ln w="0">
            <a:noFill/>
          </a:ln>
        </p:spPr>
        <p:txBody>
          <a:bodyPr lIns="90000" tIns="45000" rIns="90000" bIns="45000">
            <a:noAutofit/>
          </a:bodyPr>
          <a:lstStyle/>
          <a:p>
            <a:r>
              <a:rPr lang="pl-PL" sz="1800" b="0" strike="noStrike" spc="-1">
                <a:latin typeface="Arial"/>
              </a:rPr>
              <a:t>Źródło ilustracji: https://belchatow.pl/wp-content/uploads/2026/05/wycinka.webp</a:t>
            </a:r>
          </a:p>
        </p:txBody>
      </p:sp>
      <p:pic>
        <p:nvPicPr>
          <p:cNvPr id="739" name="Obraz 738"/>
          <p:cNvPicPr/>
          <p:nvPr/>
        </p:nvPicPr>
        <p:blipFill>
          <a:blip r:embed="rId2"/>
          <a:stretch/>
        </p:blipFill>
        <p:spPr>
          <a:xfrm>
            <a:off x="6666480" y="1533240"/>
            <a:ext cx="5393520" cy="3506760"/>
          </a:xfrm>
          <a:prstGeom prst="rect">
            <a:avLst/>
          </a:prstGeom>
          <a:ln w="0">
            <a:noFill/>
          </a:ln>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 name="Prostokąt 739"/>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Wycinka gałęzi GI-29  </a:t>
            </a:r>
            <a:endParaRPr lang="pl-PL" sz="2800" b="0" strike="noStrike" spc="-1">
              <a:latin typeface="Arial"/>
            </a:endParaRPr>
          </a:p>
        </p:txBody>
      </p:sp>
      <p:sp>
        <p:nvSpPr>
          <p:cNvPr id="741" name="pole tekstowe 740"/>
          <p:cNvSpPr txBox="1"/>
          <p:nvPr/>
        </p:nvSpPr>
        <p:spPr>
          <a:xfrm>
            <a:off x="360000" y="1080000"/>
            <a:ext cx="6660000" cy="4185720"/>
          </a:xfrm>
          <a:prstGeom prst="rect">
            <a:avLst/>
          </a:prstGeom>
          <a:noFill/>
          <a:ln w="0">
            <a:noFill/>
          </a:ln>
        </p:spPr>
        <p:txBody>
          <a:bodyPr lIns="90000" tIns="45000" rIns="90000" bIns="45000">
            <a:noAutofit/>
          </a:bodyPr>
          <a:lstStyle/>
          <a:p>
            <a:r>
              <a:rPr lang="pl-PL" sz="1800" b="1" strike="noStrike" spc="-1">
                <a:latin typeface="Arial"/>
              </a:rPr>
              <a:t>Przebieg prac:</a:t>
            </a:r>
            <a:endParaRPr lang="pl-PL" sz="1800" b="0" strike="noStrike" spc="-1">
              <a:latin typeface="Arial"/>
            </a:endParaRPr>
          </a:p>
          <a:p>
            <a:endParaRPr lang="pl-PL" sz="1800" b="0" strike="noStrike" spc="-1">
              <a:latin typeface="Arial"/>
            </a:endParaRPr>
          </a:p>
          <a:p>
            <a:r>
              <a:rPr lang="pl-PL" sz="1800" b="0" strike="noStrike" spc="-1">
                <a:latin typeface="Arial"/>
              </a:rPr>
              <a:t>1. Rozeznanie strefy pracy.</a:t>
            </a:r>
          </a:p>
          <a:p>
            <a:r>
              <a:rPr lang="pl-PL" sz="1800" b="0" strike="noStrike" spc="-1">
                <a:latin typeface="Arial"/>
              </a:rPr>
              <a:t>2. Uzyskanie zgody koordynującego na przygotowanie strefy pracy i późniejszą likwidację strefy.</a:t>
            </a:r>
          </a:p>
          <a:p>
            <a:r>
              <a:rPr lang="pl-PL" sz="1800" b="0" strike="noStrike" spc="-1">
                <a:latin typeface="Arial"/>
              </a:rPr>
              <a:t>3. Omówienie sposobu wykonania zadania.</a:t>
            </a:r>
          </a:p>
          <a:p>
            <a:r>
              <a:rPr lang="pl-PL" sz="1800" b="0" strike="noStrike" spc="-1">
                <a:latin typeface="Arial"/>
              </a:rPr>
              <a:t>4. Wygrodzenie i oznakowanie strefy pracy.</a:t>
            </a:r>
          </a:p>
          <a:p>
            <a:r>
              <a:rPr lang="pl-PL" sz="1800" b="0" strike="noStrike" spc="-1">
                <a:latin typeface="Arial"/>
              </a:rPr>
              <a:t>5. Wyjęcie, sprawdzenie i przygotowanie narzędzi, sprzętu oraz wyposażenia osobistego.</a:t>
            </a:r>
          </a:p>
          <a:p>
            <a:r>
              <a:rPr lang="pl-PL" sz="1800" b="0" strike="noStrike" spc="-1">
                <a:latin typeface="Arial"/>
              </a:rPr>
              <a:t>6. Odchylenie wycinanej gałęzi za pomocą drążków znad przewodów linii albo wyprowadzenie jej spomiędzy przewodów.</a:t>
            </a:r>
          </a:p>
          <a:p>
            <a:r>
              <a:rPr lang="pl-PL" sz="1800" b="0" strike="noStrike" spc="-1">
                <a:latin typeface="Arial"/>
              </a:rPr>
              <a:t>7. Sprawdzenie prawidłowości wykonania zadania.</a:t>
            </a:r>
          </a:p>
          <a:p>
            <a:r>
              <a:rPr lang="pl-PL" sz="1800" b="0" strike="noStrike" spc="-1">
                <a:latin typeface="Arial"/>
              </a:rPr>
              <a:t>8. Czyszczenie oraz złożenie sprzętu, narzędzi i wyposażenia osobistego/indywidualnego.</a:t>
            </a:r>
          </a:p>
          <a:p>
            <a:r>
              <a:rPr lang="pl-PL" sz="1800" b="0" strike="noStrike" spc="-1">
                <a:latin typeface="Arial"/>
              </a:rPr>
              <a:t>9. Powiadomienie koordynującego o zakończeniu pracy.</a:t>
            </a:r>
          </a:p>
          <a:p>
            <a:r>
              <a:rPr lang="pl-PL" sz="1800" b="0" strike="noStrike" spc="-1">
                <a:latin typeface="Arial"/>
              </a:rPr>
              <a:t>10. Likwidację strefy pracy.</a:t>
            </a:r>
          </a:p>
        </p:txBody>
      </p:sp>
      <p:sp>
        <p:nvSpPr>
          <p:cNvPr id="742" name="pole tekstowe 741"/>
          <p:cNvSpPr txBox="1"/>
          <p:nvPr/>
        </p:nvSpPr>
        <p:spPr>
          <a:xfrm>
            <a:off x="360000" y="6493320"/>
            <a:ext cx="11881800" cy="602280"/>
          </a:xfrm>
          <a:prstGeom prst="rect">
            <a:avLst/>
          </a:prstGeom>
          <a:noFill/>
          <a:ln w="0">
            <a:noFill/>
          </a:ln>
        </p:spPr>
        <p:txBody>
          <a:bodyPr lIns="90000" tIns="45000" rIns="90000" bIns="45000">
            <a:noAutofit/>
          </a:bodyPr>
          <a:lstStyle/>
          <a:p>
            <a:r>
              <a:rPr lang="pl-PL" sz="1800" b="0" strike="noStrike" spc="-1">
                <a:latin typeface="Arial"/>
              </a:rPr>
              <a:t>Źródło ilustracji: https://wycinkowo.pl/wp-content/uploads/2024/06/2_w.webp</a:t>
            </a:r>
          </a:p>
        </p:txBody>
      </p:sp>
      <p:pic>
        <p:nvPicPr>
          <p:cNvPr id="743" name="Obraz 742"/>
          <p:cNvPicPr/>
          <p:nvPr/>
        </p:nvPicPr>
        <p:blipFill>
          <a:blip r:embed="rId2"/>
          <a:stretch/>
        </p:blipFill>
        <p:spPr>
          <a:xfrm>
            <a:off x="7317720" y="749160"/>
            <a:ext cx="4562280" cy="5190840"/>
          </a:xfrm>
          <a:prstGeom prst="rect">
            <a:avLst/>
          </a:prstGeom>
          <a:ln w="0">
            <a:noFill/>
          </a:ln>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rostokąt 743"/>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Usuwanie obcych przedmiotów - GI-28  </a:t>
            </a:r>
            <a:endParaRPr lang="pl-PL" sz="2800" b="0" strike="noStrike" spc="-1">
              <a:latin typeface="Arial"/>
            </a:endParaRPr>
          </a:p>
        </p:txBody>
      </p:sp>
      <p:sp>
        <p:nvSpPr>
          <p:cNvPr id="745" name="pole tekstowe 744"/>
          <p:cNvSpPr txBox="1"/>
          <p:nvPr/>
        </p:nvSpPr>
        <p:spPr>
          <a:xfrm>
            <a:off x="360000" y="1080000"/>
            <a:ext cx="6660000" cy="3673800"/>
          </a:xfrm>
          <a:prstGeom prst="rect">
            <a:avLst/>
          </a:prstGeom>
          <a:noFill/>
          <a:ln w="0">
            <a:noFill/>
          </a:ln>
        </p:spPr>
        <p:txBody>
          <a:bodyPr lIns="90000" tIns="45000" rIns="90000" bIns="45000">
            <a:noAutofit/>
          </a:bodyPr>
          <a:lstStyle/>
          <a:p>
            <a:r>
              <a:rPr lang="pl-PL" sz="1800" b="0" strike="noStrike" spc="-1">
                <a:latin typeface="Arial"/>
              </a:rPr>
              <a:t>Jeżeli gałąź lub fragment roślinności leży już na przewodach i jest traktowany jako przeszkoda/obcy przedmiot, właściwa może być procedura GI-28 – Usuwanie obcych przedmiotów z linii napowietrznej. </a:t>
            </a:r>
          </a:p>
          <a:p>
            <a:r>
              <a:rPr lang="pl-PL" sz="1800" b="0" strike="noStrike" spc="-1">
                <a:latin typeface="Arial"/>
              </a:rPr>
              <a:t>W PGE GI-28 obejmuje przytrzymanie przedmiotu drążkiem, a następnie przecięcie i usunięcie go z linii w sposób umożliwiający bezpieczne opuszczenie albo zrzucenie na ziemię.</a:t>
            </a:r>
          </a:p>
          <a:p>
            <a:r>
              <a:rPr lang="pl-PL" sz="1800" b="0" strike="noStrike" spc="-1">
                <a:latin typeface="Arial"/>
              </a:rPr>
              <a:t>W ENERGA GI-28 ma analogiczny przebieg: przytrzymanie drążkiem przedmiotu leżącego na linii oraz przecięcie i usunięcie go tak, aby możliwe było bezpieczne opuszczenie lub zrzucenie na ziemię.</a:t>
            </a:r>
          </a:p>
          <a:p>
            <a:endParaRPr lang="pl-PL" sz="1800" b="0" strike="noStrike" spc="-1">
              <a:latin typeface="Arial"/>
            </a:endParaRPr>
          </a:p>
          <a:p>
            <a:endParaRPr lang="pl-PL" sz="1800" b="0" strike="noStrike" spc="-1">
              <a:latin typeface="Arial"/>
            </a:endParaRPr>
          </a:p>
        </p:txBody>
      </p:sp>
      <p:sp>
        <p:nvSpPr>
          <p:cNvPr id="746" name="pole tekstowe 745"/>
          <p:cNvSpPr txBox="1"/>
          <p:nvPr/>
        </p:nvSpPr>
        <p:spPr>
          <a:xfrm>
            <a:off x="360000" y="6493320"/>
            <a:ext cx="11881800" cy="602280"/>
          </a:xfrm>
          <a:prstGeom prst="rect">
            <a:avLst/>
          </a:prstGeom>
          <a:noFill/>
          <a:ln w="0">
            <a:noFill/>
          </a:ln>
        </p:spPr>
        <p:txBody>
          <a:bodyPr lIns="90000" tIns="45000" rIns="90000" bIns="45000">
            <a:noAutofit/>
          </a:bodyPr>
          <a:lstStyle/>
          <a:p>
            <a:r>
              <a:rPr lang="pl-PL" sz="1800" b="0" strike="noStrike" spc="-1">
                <a:latin typeface="Arial"/>
              </a:rPr>
              <a:t>Źródło ilustracji: https://www.prawo.pl/kadry/usuwanie-awarii-czy-mozna-skrocic-odpoczynek-dobowy,1543767.html</a:t>
            </a:r>
          </a:p>
        </p:txBody>
      </p:sp>
      <p:pic>
        <p:nvPicPr>
          <p:cNvPr id="747" name="Obraz 746"/>
          <p:cNvPicPr/>
          <p:nvPr/>
        </p:nvPicPr>
        <p:blipFill>
          <a:blip r:embed="rId2"/>
          <a:stretch/>
        </p:blipFill>
        <p:spPr>
          <a:xfrm>
            <a:off x="7020000" y="1800000"/>
            <a:ext cx="4968360" cy="3251880"/>
          </a:xfrm>
          <a:prstGeom prst="rect">
            <a:avLst/>
          </a:prstGeom>
          <a:ln w="0">
            <a:noFill/>
          </a:ln>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 name="Prostokąt 747"/>
          <p:cNvSpPr/>
          <p:nvPr/>
        </p:nvSpPr>
        <p:spPr>
          <a:xfrm>
            <a:off x="900000" y="18000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Ważne ograniczenia i wnioski bezpieczeństwa </a:t>
            </a:r>
            <a:endParaRPr lang="pl-PL" sz="2800" b="0" strike="noStrike" spc="-1">
              <a:latin typeface="Arial"/>
            </a:endParaRPr>
          </a:p>
        </p:txBody>
      </p:sp>
      <p:sp>
        <p:nvSpPr>
          <p:cNvPr id="749" name="pole tekstowe 748"/>
          <p:cNvSpPr txBox="1"/>
          <p:nvPr/>
        </p:nvSpPr>
        <p:spPr>
          <a:xfrm>
            <a:off x="360000" y="1080000"/>
            <a:ext cx="11700000" cy="5465520"/>
          </a:xfrm>
          <a:prstGeom prst="rect">
            <a:avLst/>
          </a:prstGeom>
          <a:noFill/>
          <a:ln w="0">
            <a:noFill/>
          </a:ln>
        </p:spPr>
        <p:txBody>
          <a:bodyPr lIns="90000" tIns="45000" rIns="90000" bIns="45000">
            <a:noAutofit/>
          </a:bodyPr>
          <a:lstStyle/>
          <a:p>
            <a:r>
              <a:rPr lang="pl-PL" sz="1800" b="0" strike="noStrike" spc="-1">
                <a:latin typeface="Arial"/>
              </a:rPr>
              <a:t>Publiczna procedura GI-29 dotyczy wycinki gałęzi, nie pełnej ścinki drzewa. Jeżeli mówimy o typowej wycince drzew w pasie technologicznym, PGE w materiałach informacyjnych rozróżnia przypadki, w których strefa prac wycinkowych drzew, gałęzi i podrostów może znajdować się w strefie niebezpiecznej. To jest jednak materiał organizacyjno-informacyjny o pracach wycinkowych w pobliżu sieci, a nie karta technologiczna PPN równoważna GI-29.</a:t>
            </a:r>
          </a:p>
          <a:p>
            <a:endParaRPr lang="pl-PL" sz="1800" b="0" strike="noStrike" spc="-1">
              <a:latin typeface="Arial"/>
            </a:endParaRPr>
          </a:p>
          <a:p>
            <a:r>
              <a:rPr lang="pl-PL" sz="1800" b="0" strike="noStrike" spc="-1">
                <a:latin typeface="Arial"/>
              </a:rPr>
              <a:t>Instrukcja ENERGA-OPERATOR/PTPiREE dotyczy PPN przy liniach napowietrznych, kablowych i urządzeniach rozdzielczych do 1 kV, a jej zakres obejmuje prace eksploatacyjne, remontowe, przebudowę, rozbudowę i modernizację urządzeń będących pod napięciem. Dlatego GI-29 należy traktować jako technologię dla linii nN do 1 kV, a nie automatycznie dla linii SN/WN.</a:t>
            </a:r>
          </a:p>
          <a:p>
            <a:endParaRPr lang="pl-PL" sz="1800" b="0" strike="noStrike" spc="-1">
              <a:latin typeface="Arial"/>
            </a:endParaRPr>
          </a:p>
          <a:p>
            <a:r>
              <a:rPr lang="pl-PL" sz="1800" b="0" strike="noStrike" spc="-1">
                <a:latin typeface="Arial"/>
              </a:rPr>
              <a:t>W jawnych kartach PPN OSD do 1 kV czynność występuje jako GI-29 – Wycinka gałęzi, metoda „z odległości”. Procedura obejmuje przygotowanie i oznakowanie strefy pracy, sprawdzenie sprzętu, odchylenie gałęzi drążkami znad przewodów albo wyprowadzenie jej spomiędzy przewodów, wycięcie gałęzi, ewentualną asekurację odcinanego fragmentu oraz zakończenie pracy z kontrolą, złożeniem sprzętu i likwidacją strefy.</a:t>
            </a:r>
          </a:p>
          <a:p>
            <a:endParaRPr lang="pl-PL" sz="1800" b="0" strike="noStrike" spc="-1">
              <a:latin typeface="Arial"/>
            </a:endParaRPr>
          </a:p>
          <a:p>
            <a:r>
              <a:rPr lang="pl-PL" sz="1800" b="1" strike="noStrike" spc="-1">
                <a:latin typeface="Arial"/>
              </a:rPr>
              <a:t>Wniosek bezpieczeństwa:</a:t>
            </a:r>
            <a:endParaRPr lang="pl-PL" sz="1800" b="0" strike="noStrike" spc="-1">
              <a:latin typeface="Arial"/>
            </a:endParaRPr>
          </a:p>
          <a:p>
            <a:r>
              <a:rPr lang="pl-PL" sz="1800" b="0" strike="noStrike" spc="-1">
                <a:latin typeface="Arial"/>
              </a:rPr>
              <a:t>GI-29 nie jest procedurą ścinki całych drzew pod napięciem. Pełna wycinka drzew w pobliżu czynnych linii wymaga odrębnej organizacji pracy, oceny stref niebezpiecznych, koordynacji z OSD i – zależnie od sytuacji – wyłączenia, technologii PPN lub prac w pobliżu napięcia według właściwej instrukcji OSD.</a:t>
            </a:r>
          </a:p>
          <a:p>
            <a:endParaRPr lang="pl-PL" sz="1800" b="0" strike="noStrike" spc="-1">
              <a:latin typeface="Arial"/>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 name="Tytuł 1_71"/>
          <p:cNvSpPr/>
          <p:nvPr/>
        </p:nvSpPr>
        <p:spPr>
          <a:xfrm>
            <a:off x="540000" y="143208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3: Podstawy dotyczące współczesnych instalacji elektrycznych budynków mieszkalnych w praktyce – czym warto uzupełnić podstawową wiedzę</a:t>
            </a:r>
            <a:endParaRPr lang="pl-PL" sz="4400" b="0" strike="noStrike" spc="-1">
              <a:latin typeface="Arial"/>
            </a:endParaRPr>
          </a:p>
        </p:txBody>
      </p:sp>
      <p:sp>
        <p:nvSpPr>
          <p:cNvPr id="751" name="Symbol zastępczy zawartości 2_62"/>
          <p:cNvSpPr/>
          <p:nvPr/>
        </p:nvSpPr>
        <p:spPr>
          <a:xfrm>
            <a:off x="838080" y="14320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90000"/>
              </a:lnSpc>
              <a:spcBef>
                <a:spcPts val="1001"/>
              </a:spcBef>
            </a:pPr>
            <a:endParaRPr lang="pl-PL" sz="1800" b="0" strike="noStrike" spc="-1">
              <a:latin typeface="Arial"/>
            </a:endParaRPr>
          </a:p>
          <a:p>
            <a:pPr>
              <a:lnSpc>
                <a:spcPct val="90000"/>
              </a:lnSpc>
              <a:spcBef>
                <a:spcPts val="1001"/>
              </a:spcBef>
              <a:tabLst>
                <a:tab pos="0" algn="l"/>
              </a:tabLst>
            </a:pPr>
            <a:endParaRPr lang="pl-PL" sz="1800" b="0" strike="noStrike" spc="-1">
              <a:latin typeface="Arial"/>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 name="Symbol zastępczy zawartości 2"/>
          <p:cNvSpPr/>
          <p:nvPr/>
        </p:nvSpPr>
        <p:spPr>
          <a:xfrm>
            <a:off x="838080" y="21416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8000" lnSpcReduction="10000"/>
          </a:bodyPr>
          <a:lstStyle/>
          <a:p>
            <a:pPr marL="228600" indent="-224640">
              <a:lnSpc>
                <a:spcPct val="90000"/>
              </a:lnSpc>
              <a:spcBef>
                <a:spcPts val="1001"/>
              </a:spcBef>
              <a:buClr>
                <a:srgbClr val="000000"/>
              </a:buClr>
              <a:buFont typeface="Arial"/>
              <a:buChar char="•"/>
            </a:pPr>
            <a:r>
              <a:rPr lang="pl-PL" sz="2800" b="0" strike="noStrike" spc="-1">
                <a:solidFill>
                  <a:srgbClr val="000000"/>
                </a:solidFill>
                <a:latin typeface="Aptos"/>
                <a:ea typeface="DejaVu Sans"/>
              </a:rPr>
              <a:t>Układy sieciowe</a:t>
            </a:r>
            <a:endParaRPr lang="pl-PL" sz="2800" b="0" strike="noStrike" spc="-1">
              <a:latin typeface="Arial"/>
            </a:endParaRPr>
          </a:p>
          <a:p>
            <a:pPr marL="228600" indent="-224640">
              <a:lnSpc>
                <a:spcPct val="90000"/>
              </a:lnSpc>
              <a:spcBef>
                <a:spcPts val="1001"/>
              </a:spcBef>
              <a:buClr>
                <a:srgbClr val="000000"/>
              </a:buClr>
              <a:buFont typeface="Arial"/>
              <a:buChar char="•"/>
            </a:pPr>
            <a:r>
              <a:rPr lang="pl-PL" sz="2800" b="0" strike="noStrike" spc="-1">
                <a:solidFill>
                  <a:srgbClr val="000000"/>
                </a:solidFill>
                <a:latin typeface="Aptos"/>
                <a:ea typeface="DejaVu Sans"/>
              </a:rPr>
              <a:t>Podstawowe elementy instalacji elektrycznej budynku mieszkalnego</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685800" lvl="1" indent="-22464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WLZ </a:t>
            </a:r>
            <a:endParaRPr lang="pl-PL" sz="2400" b="0" strike="noStrike" spc="-1">
              <a:latin typeface="Arial"/>
            </a:endParaRPr>
          </a:p>
          <a:p>
            <a:pPr marL="685800" lvl="1" indent="-22464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Złącze pomiarowe</a:t>
            </a:r>
            <a:endParaRPr lang="pl-PL" sz="2400" b="0" strike="noStrike" spc="-1">
              <a:latin typeface="Arial"/>
            </a:endParaRPr>
          </a:p>
          <a:p>
            <a:pPr marL="685800" lvl="1" indent="-22464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Rozdzielnica Główna</a:t>
            </a:r>
            <a:endParaRPr lang="pl-PL" sz="2400" b="0" strike="noStrike" spc="-1">
              <a:latin typeface="Arial"/>
            </a:endParaRPr>
          </a:p>
          <a:p>
            <a:pPr marL="685800" lvl="1" indent="-22464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Uziemienie</a:t>
            </a:r>
            <a:endParaRPr lang="pl-PL" sz="2400" b="0" strike="noStrike" spc="-1">
              <a:latin typeface="Arial"/>
            </a:endParaRPr>
          </a:p>
          <a:p>
            <a:pPr marL="685800" lvl="1" indent="-22464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Ogranicznik przepięć</a:t>
            </a:r>
            <a:endParaRPr lang="pl-PL" sz="2400" b="0" strike="noStrike" spc="-1">
              <a:latin typeface="Arial"/>
            </a:endParaRPr>
          </a:p>
          <a:p>
            <a:pPr marL="685800" lvl="1" indent="-22464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Rozłącznik izolacyjny</a:t>
            </a:r>
            <a:endParaRPr lang="pl-PL" sz="2400" b="0" strike="noStrike" spc="-1">
              <a:latin typeface="Arial"/>
            </a:endParaRPr>
          </a:p>
          <a:p>
            <a:pPr marL="685800" lvl="1" indent="-22464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Wskaźnik zasilania</a:t>
            </a:r>
            <a:endParaRPr lang="pl-PL" sz="2400" b="0" strike="noStrike" spc="-1">
              <a:latin typeface="Arial"/>
            </a:endParaRPr>
          </a:p>
          <a:p>
            <a:pPr marL="685800" lvl="1" indent="-22464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Wyłącznik różnicowoprądowy</a:t>
            </a:r>
            <a:endParaRPr lang="pl-PL" sz="2400" b="0" strike="noStrike" spc="-1">
              <a:latin typeface="Arial"/>
            </a:endParaRPr>
          </a:p>
          <a:p>
            <a:pPr marL="685800" lvl="1" indent="-224640">
              <a:lnSpc>
                <a:spcPct val="90000"/>
              </a:lnSpc>
              <a:spcBef>
                <a:spcPts val="499"/>
              </a:spcBef>
              <a:buClr>
                <a:srgbClr val="000000"/>
              </a:buClr>
              <a:buFont typeface="Arial"/>
              <a:buChar char="•"/>
              <a:tabLst>
                <a:tab pos="0" algn="l"/>
              </a:tabLst>
            </a:pPr>
            <a:r>
              <a:rPr lang="pl-PL" sz="2400" b="0" strike="noStrike" spc="-1">
                <a:solidFill>
                  <a:srgbClr val="000000"/>
                </a:solidFill>
                <a:latin typeface="Aptos"/>
                <a:ea typeface="DejaVu Sans"/>
              </a:rPr>
              <a:t>Wyłącznik nadprądowy z członem zwarciowym</a:t>
            </a:r>
            <a:endParaRPr lang="pl-PL" sz="2400" b="0" strike="noStrike" spc="-1">
              <a:latin typeface="Arial"/>
            </a:endParaRPr>
          </a:p>
          <a:p>
            <a:pPr>
              <a:lnSpc>
                <a:spcPct val="90000"/>
              </a:lnSpc>
              <a:spcBef>
                <a:spcPts val="1001"/>
              </a:spcBef>
              <a:tabLst>
                <a:tab pos="0" algn="l"/>
              </a:tabLst>
            </a:pPr>
            <a:endParaRPr lang="pl-PL" sz="2400" b="0" strike="noStrike" spc="-1">
              <a:latin typeface="Arial"/>
            </a:endParaRPr>
          </a:p>
          <a:p>
            <a:pPr>
              <a:lnSpc>
                <a:spcPct val="90000"/>
              </a:lnSpc>
              <a:spcBef>
                <a:spcPts val="1001"/>
              </a:spcBef>
              <a:tabLst>
                <a:tab pos="0" algn="l"/>
              </a:tabLst>
            </a:pPr>
            <a:endParaRPr lang="pl-PL" sz="2400" b="0" strike="noStrike" spc="-1">
              <a:latin typeface="Arial"/>
            </a:endParaRPr>
          </a:p>
          <a:p>
            <a:pPr>
              <a:lnSpc>
                <a:spcPct val="90000"/>
              </a:lnSpc>
              <a:spcBef>
                <a:spcPts val="1001"/>
              </a:spcBef>
              <a:tabLst>
                <a:tab pos="0" algn="l"/>
              </a:tabLst>
            </a:pPr>
            <a:endParaRPr lang="pl-PL" sz="2400" b="0" strike="noStrike" spc="-1">
              <a:latin typeface="Arial"/>
            </a:endParaRPr>
          </a:p>
        </p:txBody>
      </p:sp>
      <p:sp>
        <p:nvSpPr>
          <p:cNvPr id="753"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7000"/>
          </a:bodyPr>
          <a:lstStyle/>
          <a:p>
            <a:pPr>
              <a:lnSpc>
                <a:spcPct val="90000"/>
              </a:lnSpc>
            </a:pPr>
            <a:r>
              <a:rPr lang="pl-PL" sz="4400" b="1" strike="noStrike" spc="-1">
                <a:solidFill>
                  <a:srgbClr val="000000"/>
                </a:solidFill>
                <a:latin typeface="Aptos Display"/>
                <a:ea typeface="DejaVu Sans"/>
              </a:rPr>
              <a:t>Moduł 3: Podstawy współczesnych instalacji elektrycznych budynków mieszkalnych w praktyce</a:t>
            </a:r>
            <a:endParaRPr lang="pl-PL" sz="4400" b="0" strike="noStrike" spc="-1">
              <a:latin typeface="Arial"/>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ts val="4351"/>
              </a:lnSpc>
              <a:spcBef>
                <a:spcPts val="451"/>
              </a:spcBef>
              <a:spcAft>
                <a:spcPts val="374"/>
              </a:spcAft>
            </a:pPr>
            <a:r>
              <a:rPr lang="pl-PL" sz="4400" b="1" strike="noStrike" spc="-1">
                <a:solidFill>
                  <a:srgbClr val="222222"/>
                </a:solidFill>
                <a:latin typeface="Aptos Display"/>
                <a:ea typeface="DejaVu Sans"/>
              </a:rPr>
              <a:t>Układy sieciowe TN-C, TN-S, TN-C-S, TT, IT</a:t>
            </a:r>
            <a:endParaRPr lang="pl-PL" sz="4400" b="0" strike="noStrike" spc="-1">
              <a:latin typeface="Arial"/>
            </a:endParaRPr>
          </a:p>
        </p:txBody>
      </p:sp>
      <p:sp>
        <p:nvSpPr>
          <p:cNvPr id="755"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500"/>
          </a:bodyPr>
          <a:lstStyle/>
          <a:p>
            <a:pPr marL="228600" indent="-224640">
              <a:lnSpc>
                <a:spcPct val="90000"/>
              </a:lnSpc>
              <a:spcBef>
                <a:spcPts val="1001"/>
              </a:spcBef>
              <a:buClr>
                <a:srgbClr val="222222"/>
              </a:buClr>
              <a:buFont typeface="Arial"/>
              <a:buChar char="•"/>
            </a:pPr>
            <a:r>
              <a:rPr lang="pl-PL" sz="2800" b="1" strike="noStrike" spc="-1">
                <a:solidFill>
                  <a:srgbClr val="222222"/>
                </a:solidFill>
                <a:latin typeface="Aptos Display"/>
                <a:ea typeface="DejaVu Sans"/>
              </a:rPr>
              <a:t>Pierwsza litera oznacza związek pomiędzy układem sieci a potencjałem ziemi:</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464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T</a:t>
            </a:r>
            <a:r>
              <a:rPr lang="pl-PL" sz="2800" b="0" strike="noStrike" spc="-1">
                <a:solidFill>
                  <a:srgbClr val="222222"/>
                </a:solidFill>
                <a:latin typeface="Aptos Display"/>
                <a:ea typeface="DejaVu Sans"/>
              </a:rPr>
              <a:t> – bezpośrednie połączenie jednego punktu układu sieci z ziemią. Najczęściej jest łączony z ziemią punkt neutralny instalacji;</a:t>
            </a:r>
            <a:endParaRPr lang="pl-PL" sz="2800" b="0" strike="noStrike" spc="-1">
              <a:latin typeface="Arial"/>
            </a:endParaRPr>
          </a:p>
          <a:p>
            <a:pPr marL="228600" indent="-22464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I</a:t>
            </a:r>
            <a:r>
              <a:rPr lang="pl-PL" sz="2800" b="0" strike="noStrike" spc="-1">
                <a:solidFill>
                  <a:srgbClr val="222222"/>
                </a:solidFill>
                <a:latin typeface="Aptos Display"/>
                <a:ea typeface="DejaVu Sans"/>
              </a:rPr>
              <a:t> – wszystkie części czynne, to znaczy mogące się znaleźć pod napięciem w warunkach normalnej pracy są izolowane od ziemi, lub jeden punkt układu sieci jest połączony z ziemią poprzez impedancję lub bezpiecznik iskiernikowy (uziemienie otwarte);</a:t>
            </a:r>
            <a:endParaRPr lang="pl-PL" sz="2800" b="0" strike="noStrike" spc="-1">
              <a:latin typeface="Arial"/>
            </a:endParaRPr>
          </a:p>
          <a:p>
            <a:pPr marL="228600" indent="-224640">
              <a:lnSpc>
                <a:spcPct val="90000"/>
              </a:lnSpc>
              <a:spcBef>
                <a:spcPts val="1001"/>
              </a:spcBef>
              <a:tabLst>
                <a:tab pos="0" algn="l"/>
              </a:tabLst>
            </a:pPr>
            <a:endParaRPr lang="pl-PL" sz="2800" b="0" strike="noStrike" spc="-1">
              <a:latin typeface="Arial"/>
            </a:endParaRPr>
          </a:p>
        </p:txBody>
      </p:sp>
      <p:sp>
        <p:nvSpPr>
          <p:cNvPr id="756" name="pole tekstowe 4"/>
          <p:cNvSpPr/>
          <p:nvPr/>
        </p:nvSpPr>
        <p:spPr>
          <a:xfrm>
            <a:off x="35280" y="66114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500"/>
          </a:bodyPr>
          <a:lstStyle/>
          <a:p>
            <a:pPr marL="228600" indent="-224640">
              <a:lnSpc>
                <a:spcPct val="90000"/>
              </a:lnSpc>
              <a:spcBef>
                <a:spcPts val="1001"/>
              </a:spcBef>
              <a:buClr>
                <a:srgbClr val="222222"/>
              </a:buClr>
              <a:buFont typeface="Arial"/>
              <a:buChar char="•"/>
            </a:pPr>
            <a:r>
              <a:rPr lang="pl-PL" sz="2800" b="1" strike="noStrike" spc="-1">
                <a:solidFill>
                  <a:srgbClr val="222222"/>
                </a:solidFill>
                <a:latin typeface="Aptos Display"/>
                <a:ea typeface="DejaVu Sans"/>
              </a:rPr>
              <a:t>Druga litera oznacza związek pomiędzy częściami przewodzącymi dostępnymi a ziemią:</a:t>
            </a:r>
            <a:endParaRPr lang="pl-PL" sz="2800" b="0" strike="noStrike" spc="-1">
              <a:latin typeface="Arial"/>
            </a:endParaRPr>
          </a:p>
          <a:p>
            <a:pPr>
              <a:lnSpc>
                <a:spcPct val="90000"/>
              </a:lnSpc>
              <a:spcBef>
                <a:spcPts val="1001"/>
              </a:spcBef>
            </a:pPr>
            <a:endParaRPr lang="pl-PL" sz="2800" b="0" strike="noStrike" spc="-1">
              <a:latin typeface="Arial"/>
            </a:endParaRPr>
          </a:p>
          <a:p>
            <a:pPr marL="228600" indent="-22464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N</a:t>
            </a:r>
            <a:r>
              <a:rPr lang="pl-PL" sz="2800" b="0" strike="noStrike" spc="-1">
                <a:solidFill>
                  <a:srgbClr val="222222"/>
                </a:solidFill>
                <a:latin typeface="Aptos Display"/>
                <a:ea typeface="DejaVu Sans"/>
              </a:rPr>
              <a:t> – bezpośrednie połączenie (metaliczne) podlegających ochronie części przewodzących, z uziemionym punktem układu sieci, zazwyczaj z uziemionym punktem neutralnym;</a:t>
            </a:r>
            <a:endParaRPr lang="pl-PL" sz="2800" b="0" strike="noStrike" spc="-1">
              <a:latin typeface="Arial"/>
            </a:endParaRPr>
          </a:p>
          <a:p>
            <a:pPr marL="228600" indent="-22464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T</a:t>
            </a:r>
            <a:r>
              <a:rPr lang="pl-PL" sz="2800" b="0" strike="noStrike" spc="-1">
                <a:solidFill>
                  <a:srgbClr val="222222"/>
                </a:solidFill>
                <a:latin typeface="Aptos Display"/>
                <a:ea typeface="DejaVu Sans"/>
              </a:rPr>
              <a:t> – bezpośrednie połączenie z ziemią (uziemienie) podlegających ochronie części przewodzących dostępnych, niezależnie od uziemienia punktu układu sieci, zazwyczaj uziemienia punktu neutralnego;</a:t>
            </a:r>
            <a:endParaRPr lang="pl-PL" sz="2800" b="0" strike="noStrike" spc="-1">
              <a:latin typeface="Arial"/>
            </a:endParaRPr>
          </a:p>
          <a:p>
            <a:pPr marL="228600" indent="-224640">
              <a:lnSpc>
                <a:spcPct val="90000"/>
              </a:lnSpc>
              <a:spcBef>
                <a:spcPts val="1001"/>
              </a:spcBef>
              <a:tabLst>
                <a:tab pos="0" algn="l"/>
              </a:tabLst>
            </a:pPr>
            <a:endParaRPr lang="pl-PL" sz="2800" b="0" strike="noStrike" spc="-1">
              <a:latin typeface="Arial"/>
            </a:endParaRPr>
          </a:p>
        </p:txBody>
      </p:sp>
      <p:sp>
        <p:nvSpPr>
          <p:cNvPr id="758" name="Tytuł 1"/>
          <p:cNvSpPr/>
          <p:nvPr/>
        </p:nvSpPr>
        <p:spPr>
          <a:xfrm>
            <a:off x="990720" y="51768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ts val="4351"/>
              </a:lnSpc>
              <a:spcBef>
                <a:spcPts val="451"/>
              </a:spcBef>
              <a:spcAft>
                <a:spcPts val="374"/>
              </a:spcAft>
            </a:pPr>
            <a:r>
              <a:rPr lang="pl-PL" sz="4400" b="1" strike="noStrike" spc="-1">
                <a:solidFill>
                  <a:srgbClr val="222222"/>
                </a:solidFill>
                <a:latin typeface="Aptos Display"/>
                <a:ea typeface="DejaVu Sans"/>
              </a:rPr>
              <a:t>Układy sieciowe TN-C, TN-S, TN-C-S, TT, IT</a:t>
            </a:r>
            <a:endParaRPr lang="pl-PL" sz="4400" b="0" strike="noStrike" spc="-1">
              <a:latin typeface="Arial"/>
            </a:endParaRPr>
          </a:p>
        </p:txBody>
      </p:sp>
      <p:sp>
        <p:nvSpPr>
          <p:cNvPr id="759" name="pole tekstowe 4"/>
          <p:cNvSpPr/>
          <p:nvPr/>
        </p:nvSpPr>
        <p:spPr>
          <a:xfrm>
            <a:off x="35280" y="66114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Tytuł 1_82"/>
          <p:cNvSpPr/>
          <p:nvPr/>
        </p:nvSpPr>
        <p:spPr>
          <a:xfrm>
            <a:off x="839160" y="5792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pic>
        <p:nvPicPr>
          <p:cNvPr id="132" name="Obraz 131"/>
          <p:cNvPicPr/>
          <p:nvPr/>
        </p:nvPicPr>
        <p:blipFill>
          <a:blip r:embed="rId2"/>
          <a:stretch/>
        </p:blipFill>
        <p:spPr>
          <a:xfrm>
            <a:off x="2880000" y="2160000"/>
            <a:ext cx="5844600" cy="3311280"/>
          </a:xfrm>
          <a:prstGeom prst="rect">
            <a:avLst/>
          </a:prstGeom>
          <a:ln w="0">
            <a:noFill/>
          </a:ln>
        </p:spPr>
      </p:pic>
      <p:sp>
        <p:nvSpPr>
          <p:cNvPr id="133" name="Prostokąt 132"/>
          <p:cNvSpPr/>
          <p:nvPr/>
        </p:nvSpPr>
        <p:spPr>
          <a:xfrm>
            <a:off x="0" y="6255360"/>
            <a:ext cx="12049760" cy="599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https://fireshop.com.pl/blog/kompendium-wiedzy-o-gasnicach-abc?srsltid=AfmBOop9Q2TWTfOdKHnYpe0qEQxgimyooNHCsiQA6kKuGN5qqqFCe1h-</a:t>
            </a:r>
            <a:endParaRPr lang="pl-PL" sz="1800" b="0" strike="noStrike" spc="-1" dirty="0">
              <a:latin typeface="Arial"/>
            </a:endParaRPr>
          </a:p>
        </p:txBody>
      </p:sp>
      <p:sp>
        <p:nvSpPr>
          <p:cNvPr id="134" name="Prostokąt 133"/>
          <p:cNvSpPr/>
          <p:nvPr/>
        </p:nvSpPr>
        <p:spPr>
          <a:xfrm>
            <a:off x="1080000" y="5410440"/>
            <a:ext cx="10616760" cy="4087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GASZENIE POŻARU INSTALACJI ELEKTRYCZNEJ</a:t>
            </a:r>
            <a:endParaRPr lang="pl-PL" sz="2800" b="0" strike="noStrike" spc="-1">
              <a:latin typeface="Aria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TN-C, TN-S, TN-C-S, TT, IT</a:t>
            </a:r>
            <a:br/>
            <a:endParaRPr lang="pl-PL" sz="4400" b="0" strike="noStrike" spc="-1">
              <a:latin typeface="Arial"/>
            </a:endParaRPr>
          </a:p>
        </p:txBody>
      </p:sp>
      <p:sp>
        <p:nvSpPr>
          <p:cNvPr id="761"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9000" lnSpcReduction="10000"/>
          </a:bodyPr>
          <a:lstStyle/>
          <a:p>
            <a:pPr marL="228600" indent="-224640">
              <a:lnSpc>
                <a:spcPct val="90000"/>
              </a:lnSpc>
              <a:spcBef>
                <a:spcPts val="1001"/>
              </a:spcBef>
              <a:buClr>
                <a:srgbClr val="222222"/>
              </a:buClr>
              <a:buFont typeface="Arial"/>
              <a:buChar char="•"/>
            </a:pPr>
            <a:r>
              <a:rPr lang="pl-PL" sz="2800" b="1" strike="noStrike" spc="-1">
                <a:solidFill>
                  <a:srgbClr val="222222"/>
                </a:solidFill>
                <a:latin typeface="Aptos Display"/>
                <a:ea typeface="DejaVu Sans"/>
              </a:rPr>
              <a:t>Następna litera oznacza związek pomiędzy przewodem neutralnym N i przewodem ochronnym PE:</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464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C</a:t>
            </a:r>
            <a:r>
              <a:rPr lang="pl-PL" sz="2800" b="0" strike="noStrike" spc="-1">
                <a:solidFill>
                  <a:srgbClr val="222222"/>
                </a:solidFill>
                <a:latin typeface="Aptos Display"/>
                <a:ea typeface="DejaVu Sans"/>
              </a:rPr>
              <a:t> – funkcję przewodu neutralnego i przewodu ochronnego spełnia jeden przewód, zwany przewodem ochronno-neutralnym </a:t>
            </a:r>
            <a:r>
              <a:rPr lang="pl-PL" sz="2800" b="1" strike="noStrike" spc="-1">
                <a:solidFill>
                  <a:srgbClr val="222222"/>
                </a:solidFill>
                <a:latin typeface="Aptos Display"/>
                <a:ea typeface="DejaVu Sans"/>
              </a:rPr>
              <a:t>PEN</a:t>
            </a:r>
            <a:r>
              <a:rPr lang="pl-PL" sz="2800" b="0" strike="noStrike" spc="-1">
                <a:solidFill>
                  <a:srgbClr val="222222"/>
                </a:solidFill>
                <a:latin typeface="Aptos Display"/>
                <a:ea typeface="DejaVu Sans"/>
              </a:rPr>
              <a:t>,</a:t>
            </a:r>
            <a:endParaRPr lang="pl-PL" sz="2800" b="0" strike="noStrike" spc="-1">
              <a:latin typeface="Arial"/>
            </a:endParaRPr>
          </a:p>
          <a:p>
            <a:pPr marL="228600" indent="-22464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S</a:t>
            </a:r>
            <a:r>
              <a:rPr lang="pl-PL" sz="2800" b="0" strike="noStrike" spc="-1">
                <a:solidFill>
                  <a:srgbClr val="222222"/>
                </a:solidFill>
                <a:latin typeface="Aptos Display"/>
                <a:ea typeface="DejaVu Sans"/>
              </a:rPr>
              <a:t> – funkcję przewodu neutralnego i przewodu ochronnego spełniają osobne przewody: przewód </a:t>
            </a:r>
            <a:r>
              <a:rPr lang="pl-PL" sz="2800" b="1" strike="noStrike" spc="-1">
                <a:solidFill>
                  <a:srgbClr val="222222"/>
                </a:solidFill>
                <a:latin typeface="Aptos Display"/>
                <a:ea typeface="DejaVu Sans"/>
              </a:rPr>
              <a:t>N</a:t>
            </a:r>
            <a:r>
              <a:rPr lang="pl-PL" sz="2800" b="0" strike="noStrike" spc="-1">
                <a:solidFill>
                  <a:srgbClr val="222222"/>
                </a:solidFill>
                <a:latin typeface="Aptos Display"/>
                <a:ea typeface="DejaVu Sans"/>
              </a:rPr>
              <a:t> i przewód </a:t>
            </a:r>
            <a:r>
              <a:rPr lang="pl-PL" sz="2800" b="1" strike="noStrike" spc="-1">
                <a:solidFill>
                  <a:srgbClr val="222222"/>
                </a:solidFill>
                <a:latin typeface="Aptos Display"/>
                <a:ea typeface="DejaVu Sans"/>
              </a:rPr>
              <a:t>PE</a:t>
            </a:r>
            <a:r>
              <a:rPr lang="pl-PL" sz="2800" b="0" strike="noStrike" spc="-1">
                <a:solidFill>
                  <a:srgbClr val="222222"/>
                </a:solidFill>
                <a:latin typeface="Aptos Display"/>
                <a:ea typeface="DejaVu Sans"/>
              </a:rPr>
              <a:t>,</a:t>
            </a:r>
            <a:endParaRPr lang="pl-PL" sz="2800" b="0" strike="noStrike" spc="-1">
              <a:latin typeface="Arial"/>
            </a:endParaRPr>
          </a:p>
          <a:p>
            <a:pPr marL="228600" indent="-224640">
              <a:lnSpc>
                <a:spcPct val="90000"/>
              </a:lnSpc>
              <a:spcBef>
                <a:spcPts val="1001"/>
              </a:spcBef>
              <a:spcAft>
                <a:spcPts val="1800"/>
              </a:spcAft>
              <a:tabLst>
                <a:tab pos="0" algn="l"/>
              </a:tabLst>
            </a:pPr>
            <a:r>
              <a:rPr lang="pl-PL" sz="2800" b="1" strike="noStrike" spc="-1">
                <a:solidFill>
                  <a:srgbClr val="222222"/>
                </a:solidFill>
                <a:latin typeface="Aptos Display"/>
                <a:ea typeface="DejaVu Sans"/>
              </a:rPr>
              <a:t>C-S </a:t>
            </a:r>
            <a:r>
              <a:rPr lang="pl-PL" sz="2800" b="0" strike="noStrike" spc="-1">
                <a:solidFill>
                  <a:srgbClr val="222222"/>
                </a:solidFill>
                <a:latin typeface="Aptos Display"/>
                <a:ea typeface="DejaVu Sans"/>
              </a:rPr>
              <a:t>– w pierwszej części sieci, licząc od strony doprowadzenia zasilania (przyłącza) zastosowany jest przewód ochronno-neutralny </a:t>
            </a:r>
            <a:r>
              <a:rPr lang="pl-PL" sz="2800" b="1" strike="noStrike" spc="-1">
                <a:solidFill>
                  <a:srgbClr val="222222"/>
                </a:solidFill>
                <a:latin typeface="Aptos Display"/>
                <a:ea typeface="DejaVu Sans"/>
              </a:rPr>
              <a:t>PEN</a:t>
            </a:r>
            <a:r>
              <a:rPr lang="pl-PL" sz="2800" b="0" strike="noStrike" spc="-1">
                <a:solidFill>
                  <a:srgbClr val="222222"/>
                </a:solidFill>
                <a:latin typeface="Aptos Display"/>
                <a:ea typeface="DejaVu Sans"/>
              </a:rPr>
              <a:t>, a w drugiej osobny przewód neutralny </a:t>
            </a:r>
            <a:r>
              <a:rPr lang="pl-PL" sz="2800" b="1" strike="noStrike" spc="-1">
                <a:solidFill>
                  <a:srgbClr val="222222"/>
                </a:solidFill>
                <a:latin typeface="Aptos Display"/>
                <a:ea typeface="DejaVu Sans"/>
              </a:rPr>
              <a:t>N</a:t>
            </a:r>
            <a:r>
              <a:rPr lang="pl-PL" sz="2800" b="0" strike="noStrike" spc="-1">
                <a:solidFill>
                  <a:srgbClr val="222222"/>
                </a:solidFill>
                <a:latin typeface="Aptos Display"/>
                <a:ea typeface="DejaVu Sans"/>
              </a:rPr>
              <a:t> i przewód ochronny </a:t>
            </a:r>
            <a:r>
              <a:rPr lang="pl-PL" sz="2800" b="1" strike="noStrike" spc="-1">
                <a:solidFill>
                  <a:srgbClr val="222222"/>
                </a:solidFill>
                <a:latin typeface="Aptos Display"/>
                <a:ea typeface="DejaVu Sans"/>
              </a:rPr>
              <a:t>PE</a:t>
            </a:r>
            <a:r>
              <a:rPr lang="pl-PL" sz="2800" b="0" strike="noStrike" spc="-1">
                <a:solidFill>
                  <a:srgbClr val="222222"/>
                </a:solidFill>
                <a:latin typeface="Aptos Display"/>
                <a:ea typeface="DejaVu Sans"/>
              </a:rPr>
              <a:t>.</a:t>
            </a:r>
            <a:endParaRPr lang="pl-PL" sz="2800" b="0" strike="noStrike" spc="-1">
              <a:latin typeface="Arial"/>
            </a:endParaRPr>
          </a:p>
          <a:p>
            <a:pPr marL="228600" indent="-224640">
              <a:lnSpc>
                <a:spcPct val="90000"/>
              </a:lnSpc>
              <a:spcBef>
                <a:spcPts val="1001"/>
              </a:spcBef>
              <a:tabLst>
                <a:tab pos="0" algn="l"/>
              </a:tabLst>
            </a:pPr>
            <a:endParaRPr lang="pl-PL" sz="2800" b="0" strike="noStrike" spc="-1">
              <a:latin typeface="Arial"/>
            </a:endParaRPr>
          </a:p>
        </p:txBody>
      </p:sp>
      <p:sp>
        <p:nvSpPr>
          <p:cNvPr id="762" name="pole tekstowe 3"/>
          <p:cNvSpPr/>
          <p:nvPr/>
        </p:nvSpPr>
        <p:spPr>
          <a:xfrm>
            <a:off x="35280" y="66114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TN-C</a:t>
            </a:r>
            <a:endParaRPr lang="pl-PL" sz="4400" b="0" strike="noStrike" spc="-1">
              <a:latin typeface="Arial"/>
            </a:endParaRPr>
          </a:p>
        </p:txBody>
      </p:sp>
      <p:pic>
        <p:nvPicPr>
          <p:cNvPr id="764" name="Obraz 4"/>
          <p:cNvPicPr/>
          <p:nvPr/>
        </p:nvPicPr>
        <p:blipFill>
          <a:blip r:embed="rId2"/>
          <a:stretch/>
        </p:blipFill>
        <p:spPr>
          <a:xfrm>
            <a:off x="2819160" y="1838880"/>
            <a:ext cx="6354360" cy="4709520"/>
          </a:xfrm>
          <a:prstGeom prst="rect">
            <a:avLst/>
          </a:prstGeom>
          <a:ln w="0">
            <a:noFill/>
          </a:ln>
        </p:spPr>
      </p:pic>
      <p:sp>
        <p:nvSpPr>
          <p:cNvPr id="765" name="pole tekstowe 6"/>
          <p:cNvSpPr/>
          <p:nvPr/>
        </p:nvSpPr>
        <p:spPr>
          <a:xfrm>
            <a:off x="35280" y="66114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TN-S</a:t>
            </a:r>
            <a:endParaRPr lang="pl-PL" sz="4400" b="0" strike="noStrike" spc="-1">
              <a:latin typeface="Arial"/>
            </a:endParaRPr>
          </a:p>
        </p:txBody>
      </p:sp>
      <p:pic>
        <p:nvPicPr>
          <p:cNvPr id="767" name="Obraz 4"/>
          <p:cNvPicPr/>
          <p:nvPr/>
        </p:nvPicPr>
        <p:blipFill>
          <a:blip r:embed="rId2"/>
          <a:stretch/>
        </p:blipFill>
        <p:spPr>
          <a:xfrm>
            <a:off x="2640960" y="1367280"/>
            <a:ext cx="6733440" cy="5310000"/>
          </a:xfrm>
          <a:prstGeom prst="rect">
            <a:avLst/>
          </a:prstGeom>
          <a:ln w="0">
            <a:noFill/>
          </a:ln>
        </p:spPr>
      </p:pic>
      <p:sp>
        <p:nvSpPr>
          <p:cNvPr id="768" name="pole tekstowe 5"/>
          <p:cNvSpPr/>
          <p:nvPr/>
        </p:nvSpPr>
        <p:spPr>
          <a:xfrm>
            <a:off x="35280" y="66114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TN-C-S</a:t>
            </a:r>
            <a:endParaRPr lang="pl-PL" sz="4400" b="0" strike="noStrike" spc="-1">
              <a:latin typeface="Arial"/>
            </a:endParaRPr>
          </a:p>
        </p:txBody>
      </p:sp>
      <p:pic>
        <p:nvPicPr>
          <p:cNvPr id="770" name="Obraz 4"/>
          <p:cNvPicPr/>
          <p:nvPr/>
        </p:nvPicPr>
        <p:blipFill>
          <a:blip r:embed="rId2"/>
          <a:stretch/>
        </p:blipFill>
        <p:spPr>
          <a:xfrm>
            <a:off x="3095640" y="1440360"/>
            <a:ext cx="6088320" cy="5091120"/>
          </a:xfrm>
          <a:prstGeom prst="rect">
            <a:avLst/>
          </a:prstGeom>
          <a:ln w="0">
            <a:noFill/>
          </a:ln>
        </p:spPr>
      </p:pic>
      <p:sp>
        <p:nvSpPr>
          <p:cNvPr id="771" name="pole tekstowe 5"/>
          <p:cNvSpPr/>
          <p:nvPr/>
        </p:nvSpPr>
        <p:spPr>
          <a:xfrm>
            <a:off x="35280" y="66114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TT</a:t>
            </a:r>
            <a:endParaRPr lang="pl-PL" sz="4400" b="0" strike="noStrike" spc="-1">
              <a:latin typeface="Arial"/>
            </a:endParaRPr>
          </a:p>
        </p:txBody>
      </p:sp>
      <p:pic>
        <p:nvPicPr>
          <p:cNvPr id="773" name="Obraz 6"/>
          <p:cNvPicPr/>
          <p:nvPr/>
        </p:nvPicPr>
        <p:blipFill>
          <a:blip r:embed="rId2"/>
          <a:stretch/>
        </p:blipFill>
        <p:spPr>
          <a:xfrm>
            <a:off x="2845800" y="1630080"/>
            <a:ext cx="6378120" cy="4858920"/>
          </a:xfrm>
          <a:prstGeom prst="rect">
            <a:avLst/>
          </a:prstGeom>
          <a:ln w="0">
            <a:noFill/>
          </a:ln>
        </p:spPr>
      </p:pic>
      <p:sp>
        <p:nvSpPr>
          <p:cNvPr id="774" name="pole tekstowe 7"/>
          <p:cNvSpPr/>
          <p:nvPr/>
        </p:nvSpPr>
        <p:spPr>
          <a:xfrm>
            <a:off x="35280" y="66114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222222"/>
                </a:solidFill>
                <a:latin typeface="Aptos Display"/>
                <a:ea typeface="DejaVu Sans"/>
              </a:rPr>
              <a:t>Układy sieciowe: IT</a:t>
            </a:r>
            <a:endParaRPr lang="pl-PL" sz="4400" b="0" strike="noStrike" spc="-1">
              <a:latin typeface="Arial"/>
            </a:endParaRPr>
          </a:p>
        </p:txBody>
      </p:sp>
      <p:pic>
        <p:nvPicPr>
          <p:cNvPr id="776" name="Obraz 4"/>
          <p:cNvPicPr/>
          <p:nvPr/>
        </p:nvPicPr>
        <p:blipFill>
          <a:blip r:embed="rId2"/>
          <a:stretch/>
        </p:blipFill>
        <p:spPr>
          <a:xfrm>
            <a:off x="2907360" y="1906560"/>
            <a:ext cx="6886440" cy="4841640"/>
          </a:xfrm>
          <a:prstGeom prst="rect">
            <a:avLst/>
          </a:prstGeom>
          <a:ln w="0">
            <a:noFill/>
          </a:ln>
        </p:spPr>
      </p:pic>
      <p:sp>
        <p:nvSpPr>
          <p:cNvPr id="777" name="pole tekstowe 5"/>
          <p:cNvSpPr/>
          <p:nvPr/>
        </p:nvSpPr>
        <p:spPr>
          <a:xfrm>
            <a:off x="35280" y="66114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https://elektrykapradnietyka.com/21667/tnc-tns-tncs-tt-it/</a:t>
            </a:r>
            <a:endParaRPr lang="pl-PL" sz="800" b="0" strike="noStrike" spc="-1">
              <a:latin typeface="Arial"/>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0500" lnSpcReduction="20000"/>
          </a:bodyPr>
          <a:lstStyle/>
          <a:p>
            <a:pPr>
              <a:lnSpc>
                <a:spcPct val="90000"/>
              </a:lnSpc>
            </a:pPr>
            <a:r>
              <a:rPr lang="pl-PL" sz="4400" b="1" strike="noStrike" spc="-1">
                <a:solidFill>
                  <a:srgbClr val="000000"/>
                </a:solidFill>
                <a:latin typeface="Aptos Display"/>
                <a:ea typeface="DejaVu Sans"/>
              </a:rPr>
              <a:t>Podstawowe elementy instalacji elektrycznej budynku mieszkalnego - WLZ</a:t>
            </a:r>
            <a:br/>
            <a:endParaRPr lang="pl-PL" sz="4400" b="0" strike="noStrike" spc="-1">
              <a:latin typeface="Arial"/>
            </a:endParaRPr>
          </a:p>
        </p:txBody>
      </p:sp>
      <p:sp>
        <p:nvSpPr>
          <p:cNvPr id="779"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tabLst>
                <a:tab pos="0" algn="l"/>
              </a:tabLst>
            </a:pPr>
            <a:r>
              <a:rPr lang="pl-PL" sz="2800" b="1" strike="noStrike" spc="-1">
                <a:solidFill>
                  <a:srgbClr val="000000"/>
                </a:solidFill>
                <a:latin typeface="Aptos"/>
                <a:ea typeface="DejaVu Sans"/>
              </a:rPr>
              <a:t>WLZ – Wewnętrzna Linia Zasilania - </a:t>
            </a:r>
            <a:r>
              <a:rPr lang="pl-PL" sz="2800" b="0" strike="noStrike" spc="-1">
                <a:solidFill>
                  <a:srgbClr val="000000"/>
                </a:solidFill>
                <a:latin typeface="Aptos"/>
                <a:ea typeface="DejaVu Sans"/>
              </a:rPr>
              <a:t>to odcinek instalacji elektrycznej, który:</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łączy złącze, rozdzielnicę główną lub licznikową z rozdzielnicami piętrowymi lub mieszkaniowymi,</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jest odpowiedzialny za doprowadzenie energii elektrycznej do poszczególnych lokali w budynku wielorodzinnym, usługowym lub przemysłowym.</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pic>
        <p:nvPicPr>
          <p:cNvPr id="780" name="Obraz 4"/>
          <p:cNvPicPr/>
          <p:nvPr/>
        </p:nvPicPr>
        <p:blipFill>
          <a:blip r:embed="rId2"/>
          <a:stretch/>
        </p:blipFill>
        <p:spPr>
          <a:xfrm>
            <a:off x="4904640" y="4860000"/>
            <a:ext cx="2314440" cy="1879200"/>
          </a:xfrm>
          <a:prstGeom prst="rect">
            <a:avLst/>
          </a:prstGeom>
          <a:ln w="0">
            <a:noFill/>
          </a:ln>
        </p:spPr>
      </p:pic>
      <p:sp>
        <p:nvSpPr>
          <p:cNvPr id="781" name="pole tekstowe 3"/>
          <p:cNvSpPr/>
          <p:nvPr/>
        </p:nvSpPr>
        <p:spPr>
          <a:xfrm>
            <a:off x="9720" y="6635520"/>
            <a:ext cx="748080" cy="2113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800" b="0" strike="noStrike" spc="-1">
                <a:solidFill>
                  <a:srgbClr val="000000"/>
                </a:solidFill>
                <a:latin typeface="Aptos"/>
                <a:ea typeface="DejaVu Sans"/>
              </a:rPr>
              <a:t>www.tim.pl</a:t>
            </a:r>
            <a:endParaRPr lang="pl-PL" sz="800" b="0" strike="noStrike" spc="-1">
              <a:latin typeface="Arial"/>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0000" lnSpcReduction="10000"/>
          </a:bodyPr>
          <a:lstStyle/>
          <a:p>
            <a:pPr marL="228600" indent="-224640">
              <a:lnSpc>
                <a:spcPct val="90000"/>
              </a:lnSpc>
              <a:spcBef>
                <a:spcPts val="1001"/>
              </a:spcBef>
              <a:tabLst>
                <a:tab pos="0" algn="l"/>
              </a:tabLst>
            </a:pPr>
            <a:r>
              <a:rPr lang="pl-PL" sz="2800" b="1" strike="noStrike" spc="-1" dirty="0">
                <a:solidFill>
                  <a:srgbClr val="000000"/>
                </a:solidFill>
                <a:latin typeface="Aptos"/>
                <a:ea typeface="DejaVu Sans"/>
              </a:rPr>
              <a:t>Charakterystyka WLZ:</a:t>
            </a:r>
            <a:endParaRPr lang="pl-PL" sz="2800" b="0" strike="noStrike" spc="-1" dirty="0">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dirty="0">
                <a:solidFill>
                  <a:srgbClr val="000000"/>
                </a:solidFill>
                <a:latin typeface="Aptos"/>
                <a:ea typeface="DejaVu Sans"/>
              </a:rPr>
              <a:t>WLZ zazwyczaj przebiega od </a:t>
            </a:r>
            <a:r>
              <a:rPr lang="pl-PL" sz="2800" b="1" strike="noStrike" spc="-1" dirty="0">
                <a:solidFill>
                  <a:srgbClr val="000000"/>
                </a:solidFill>
                <a:latin typeface="Aptos"/>
                <a:ea typeface="DejaVu Sans"/>
              </a:rPr>
              <a:t>głównej tablicy rozdzielczej (RG)</a:t>
            </a:r>
            <a:r>
              <a:rPr lang="pl-PL" sz="2800" b="0" strike="noStrike" spc="-1" dirty="0">
                <a:solidFill>
                  <a:srgbClr val="000000"/>
                </a:solidFill>
                <a:latin typeface="Aptos"/>
                <a:ea typeface="DejaVu Sans"/>
              </a:rPr>
              <a:t> do tablic rozdzielczych w lokalach (np. TL w mieszkaniu). W budownictwie jednorodzinnym jest to odcinek przewodu od złącza pomiarowego do RG budynku.</a:t>
            </a:r>
            <a:endParaRPr lang="pl-PL" sz="2800" b="0" strike="noStrike" spc="-1" dirty="0">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dirty="0">
                <a:solidFill>
                  <a:srgbClr val="000000"/>
                </a:solidFill>
                <a:latin typeface="Aptos"/>
                <a:ea typeface="DejaVu Sans"/>
              </a:rPr>
              <a:t>Wykonuje się ją najczęściej przewodami o większym przekroju. Ilość żył uzależniona jest od wskazań zawartych w warunkach przyłączenia oraz od zastosowanej instalacji (TN-C, TN-S, TT).</a:t>
            </a:r>
            <a:endParaRPr lang="pl-PL" sz="2800" b="0" strike="noStrike" spc="-1" dirty="0">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dirty="0">
                <a:solidFill>
                  <a:srgbClr val="000000"/>
                </a:solidFill>
                <a:latin typeface="Aptos"/>
                <a:ea typeface="DejaVu Sans"/>
              </a:rPr>
              <a:t>WLZ najczęściej prowadzony jest przewodem YKY 5x10 mm².</a:t>
            </a:r>
            <a:endParaRPr lang="pl-PL" sz="2800" b="0" strike="noStrike" spc="-1" dirty="0">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dirty="0">
                <a:solidFill>
                  <a:srgbClr val="000000"/>
                </a:solidFill>
                <a:latin typeface="Aptos"/>
                <a:ea typeface="DejaVu Sans"/>
              </a:rPr>
              <a:t>Powinna być odpowiednio zabezpieczona przed przeciążeniem i zwarciem (np. bezpiecznikami lub wyłącznikami nadprądowymi z członem zwarciowym wskazanymi w warunkach przyłączenia i dobranymi do przekroju przewodu).</a:t>
            </a:r>
            <a:endParaRPr lang="pl-PL" sz="2800" b="0" strike="noStrike" spc="-1" dirty="0">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dirty="0">
                <a:solidFill>
                  <a:srgbClr val="000000"/>
                </a:solidFill>
                <a:latin typeface="Aptos"/>
                <a:ea typeface="DejaVu Sans"/>
              </a:rPr>
              <a:t>WLZ może być prowadzona w rurkach instalacyjnych, kanałach kablowych lub jako kabel w ścianie lub w przestrzeni technicznej.</a:t>
            </a:r>
            <a:endParaRPr lang="pl-PL" sz="2800" b="0" strike="noStrike" spc="-1" dirty="0">
              <a:latin typeface="Arial"/>
            </a:endParaRPr>
          </a:p>
          <a:p>
            <a:pPr>
              <a:lnSpc>
                <a:spcPct val="90000"/>
              </a:lnSpc>
              <a:spcBef>
                <a:spcPts val="1001"/>
              </a:spcBef>
              <a:tabLst>
                <a:tab pos="0" algn="l"/>
              </a:tabLst>
            </a:pPr>
            <a:endParaRPr lang="pl-PL" sz="2800" b="0" strike="noStrike" spc="-1" dirty="0">
              <a:latin typeface="Arial"/>
            </a:endParaRPr>
          </a:p>
        </p:txBody>
      </p:sp>
      <p:sp>
        <p:nvSpPr>
          <p:cNvPr id="783"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0500" lnSpcReduction="20000"/>
          </a:bodyPr>
          <a:lstStyle/>
          <a:p>
            <a:pPr>
              <a:lnSpc>
                <a:spcPct val="90000"/>
              </a:lnSpc>
            </a:pPr>
            <a:r>
              <a:rPr lang="pl-PL" sz="4400" b="1" strike="noStrike" spc="-1">
                <a:solidFill>
                  <a:srgbClr val="000000"/>
                </a:solidFill>
                <a:latin typeface="Aptos Display"/>
                <a:ea typeface="DejaVu Sans"/>
              </a:rPr>
              <a:t>Podstawowe elementy instalacji elektrycznej budynku mieszkalnego - WLZ</a:t>
            </a:r>
            <a:br/>
            <a:endParaRPr lang="pl-PL" sz="4400" b="0" strike="noStrike" spc="-1">
              <a:latin typeface="Arial"/>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4"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79500" lnSpcReduction="20000"/>
          </a:bodyPr>
          <a:lstStyle/>
          <a:p>
            <a:pPr>
              <a:lnSpc>
                <a:spcPct val="90000"/>
              </a:lnSpc>
            </a:pPr>
            <a:r>
              <a:rPr lang="pl-PL" sz="4400" b="1" strike="noStrike" spc="-1">
                <a:solidFill>
                  <a:srgbClr val="000000"/>
                </a:solidFill>
                <a:latin typeface="Aptos Display"/>
                <a:ea typeface="DejaVu Sans"/>
              </a:rPr>
              <a:t>Zastosowanie teorii obwodów w obliczeniach praktycznych obwodów elektrycznych – dobór przewodu WLZ</a:t>
            </a:r>
            <a:endParaRPr lang="pl-PL" sz="4400" b="0" strike="noStrike" spc="-1">
              <a:latin typeface="Arial"/>
            </a:endParaRPr>
          </a:p>
        </p:txBody>
      </p:sp>
      <p:sp>
        <p:nvSpPr>
          <p:cNvPr id="785" name="Symbol zastępczy zawartości 4"/>
          <p:cNvSpPr/>
          <p:nvPr/>
        </p:nvSpPr>
        <p:spPr>
          <a:xfrm>
            <a:off x="586440" y="22672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tabLst>
                <a:tab pos="0" algn="l"/>
              </a:tabLst>
            </a:pPr>
            <a:r>
              <a:rPr lang="pl-PL" sz="2800" b="0" strike="noStrike" spc="-1">
                <a:solidFill>
                  <a:srgbClr val="000000"/>
                </a:solidFill>
                <a:latin typeface="Aptos"/>
                <a:ea typeface="DejaVu Sans"/>
              </a:rPr>
              <a:t>Kryteria doboru przewodu to:</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Obciążalność prądowa długotrwała</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Spadki napięć</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Samoczynne wyłączenie zasilania</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Minimalne przekroje</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pl-PL" sz="4400" b="1" strike="noStrike" spc="-1">
                <a:solidFill>
                  <a:srgbClr val="000000"/>
                </a:solidFill>
                <a:latin typeface="Aptos Display"/>
                <a:ea typeface="DejaVu Sans"/>
              </a:rPr>
              <a:t>Dobór przewodu WLZ</a:t>
            </a:r>
            <a:endParaRPr lang="pl-PL" sz="4400" b="0" strike="noStrike" spc="-1">
              <a:latin typeface="Arial"/>
            </a:endParaRPr>
          </a:p>
        </p:txBody>
      </p:sp>
      <p:sp>
        <p:nvSpPr>
          <p:cNvPr id="787" name="Symbol zastępczy zawartości 2"/>
          <p:cNvSpPr/>
          <p:nvPr/>
        </p:nvSpPr>
        <p:spPr>
          <a:xfrm>
            <a:off x="838080" y="2501640"/>
            <a:ext cx="10511640" cy="340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0" strike="noStrike" spc="-1">
                <a:solidFill>
                  <a:srgbClr val="000000"/>
                </a:solidFill>
                <a:latin typeface="Aptos"/>
                <a:ea typeface="DejaVu Sans"/>
              </a:rPr>
              <a:t>Do dokonania prawidłowego doboru przewodu WLZ potrzebne będą:</a:t>
            </a:r>
            <a:endParaRPr lang="pl-PL" sz="2800" b="0" strike="noStrike" spc="-1">
              <a:latin typeface="Arial"/>
            </a:endParaRPr>
          </a:p>
          <a:p>
            <a:pPr>
              <a:lnSpc>
                <a:spcPct val="90000"/>
              </a:lnSpc>
              <a:spcBef>
                <a:spcPts val="1001"/>
              </a:spcBef>
            </a:pPr>
            <a:endParaRPr lang="pl-PL" sz="2800" b="0" strike="noStrike" spc="-1">
              <a:latin typeface="Arial"/>
            </a:endParaRPr>
          </a:p>
          <a:p>
            <a:pPr marL="685800" lvl="1" indent="-224640">
              <a:lnSpc>
                <a:spcPct val="90000"/>
              </a:lnSpc>
              <a:spcBef>
                <a:spcPts val="499"/>
              </a:spcBef>
              <a:buClr>
                <a:srgbClr val="000000"/>
              </a:buClr>
              <a:buFont typeface="Arial"/>
              <a:buChar char="•"/>
            </a:pPr>
            <a:r>
              <a:rPr lang="pl-PL" sz="2400" b="0" strike="noStrike" spc="-1">
                <a:solidFill>
                  <a:srgbClr val="000000"/>
                </a:solidFill>
                <a:latin typeface="Aptos"/>
                <a:ea typeface="DejaVu Sans"/>
              </a:rPr>
              <a:t>Warunki przyłączenia podane przez dostawcę energii (zakład energetyczny)</a:t>
            </a:r>
            <a:endParaRPr lang="pl-PL" sz="2400" b="0" strike="noStrike" spc="-1">
              <a:latin typeface="Arial"/>
            </a:endParaRPr>
          </a:p>
          <a:p>
            <a:pPr marL="685800" lvl="1" indent="-224640">
              <a:lnSpc>
                <a:spcPct val="90000"/>
              </a:lnSpc>
              <a:spcBef>
                <a:spcPts val="499"/>
              </a:spcBef>
              <a:buClr>
                <a:srgbClr val="000000"/>
              </a:buClr>
              <a:buFont typeface="Arial"/>
              <a:buChar char="•"/>
            </a:pPr>
            <a:r>
              <a:rPr lang="pl-PL" sz="2400" b="0" strike="noStrike" spc="-1">
                <a:solidFill>
                  <a:srgbClr val="000000"/>
                </a:solidFill>
                <a:latin typeface="Aptos"/>
                <a:ea typeface="DejaVu Sans"/>
              </a:rPr>
              <a:t>Długość przewodu WLZ</a:t>
            </a:r>
            <a:endParaRPr lang="pl-PL" sz="2400" b="0" strike="noStrike" spc="-1">
              <a:latin typeface="Arial"/>
            </a:endParaRPr>
          </a:p>
          <a:p>
            <a:pPr marL="685800" lvl="1" indent="-224640">
              <a:lnSpc>
                <a:spcPct val="90000"/>
              </a:lnSpc>
              <a:spcBef>
                <a:spcPts val="499"/>
              </a:spcBef>
              <a:buClr>
                <a:srgbClr val="000000"/>
              </a:buClr>
              <a:buFont typeface="Arial"/>
              <a:buChar char="•"/>
            </a:pPr>
            <a:r>
              <a:rPr lang="pl-PL" sz="2400" b="0" strike="noStrike" spc="-1">
                <a:solidFill>
                  <a:srgbClr val="000000"/>
                </a:solidFill>
                <a:latin typeface="Aptos"/>
                <a:ea typeface="DejaVu Sans"/>
              </a:rPr>
              <a:t>Impedancja zwarcia sieci</a:t>
            </a:r>
            <a:endParaRPr lang="pl-PL" sz="2400" b="0" strike="noStrike" spc="-1">
              <a:latin typeface="Arial"/>
            </a:endParaRPr>
          </a:p>
          <a:p>
            <a:pPr>
              <a:lnSpc>
                <a:spcPct val="100000"/>
              </a:lnSpc>
            </a:pPr>
            <a:endParaRPr lang="pl-PL" sz="2400" b="0" strike="noStrike" spc="-1">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ytuł 1_83"/>
          <p:cNvSpPr/>
          <p:nvPr/>
        </p:nvSpPr>
        <p:spPr>
          <a:xfrm>
            <a:off x="839520" y="5792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36" name="Prostokąt 135"/>
          <p:cNvSpPr/>
          <p:nvPr/>
        </p:nvSpPr>
        <p:spPr>
          <a:xfrm>
            <a:off x="361080" y="2314080"/>
            <a:ext cx="6116760" cy="3158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Do gaszenia pożarów powstałych w urządzeniach posiadających akumulatory litowo-jonowe warto zastosować specjalistytczne środki gaśnicze, np. Urządzenie Gaśnicze do baterii litowych UBL-6x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Innowacyjne urządzenie gaśnicze przeznaczone do ochrony urządzeń wykorzystujących baterie litowo- jonowe (laptopy, tablety, powerbanki itp.) Środek gaśniczy aplikowany jest w postaci drobnej mgiełki, błyskawicznie schładza baterię i gasi płomienie. Powstała powłoka blokuje dostęp do tlenu i izoluje baterię blokując dalsze rozprzestrzenianie się ognia.</a:t>
            </a:r>
            <a:endParaRPr lang="pl-PL" sz="1800" b="0" strike="noStrike" spc="-1">
              <a:latin typeface="Arial"/>
            </a:endParaRPr>
          </a:p>
        </p:txBody>
      </p:sp>
      <p:sp>
        <p:nvSpPr>
          <p:cNvPr id="137" name="Prostokąt 136"/>
          <p:cNvSpPr/>
          <p:nvPr/>
        </p:nvSpPr>
        <p:spPr>
          <a:xfrm>
            <a:off x="51480" y="6480000"/>
            <a:ext cx="1164780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https://sorbex.pl/sklep/3595-urzadzenie-gasnicze-do-baterii-litowych-ubl-6x.html</a:t>
            </a:r>
            <a:endParaRPr lang="pl-PL" sz="1800" b="0" strike="noStrike" spc="-1">
              <a:latin typeface="Arial"/>
            </a:endParaRPr>
          </a:p>
        </p:txBody>
      </p:sp>
      <p:pic>
        <p:nvPicPr>
          <p:cNvPr id="138" name="Obraz 137"/>
          <p:cNvPicPr/>
          <p:nvPr/>
        </p:nvPicPr>
        <p:blipFill>
          <a:blip r:embed="rId2"/>
          <a:stretch/>
        </p:blipFill>
        <p:spPr>
          <a:xfrm>
            <a:off x="8100360" y="1242000"/>
            <a:ext cx="3056760" cy="4970160"/>
          </a:xfrm>
          <a:prstGeom prst="rect">
            <a:avLst/>
          </a:prstGeom>
          <a:ln w="0">
            <a:noFill/>
          </a:ln>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 - WLZ</a:t>
            </a:r>
            <a:endParaRPr lang="pl-PL" sz="4400" b="0" strike="noStrike" spc="-1">
              <a:latin typeface="Arial"/>
            </a:endParaRPr>
          </a:p>
        </p:txBody>
      </p:sp>
      <p:sp>
        <p:nvSpPr>
          <p:cNvPr id="789" name="Symbol zastępczy zawartości 2"/>
          <p:cNvSpPr/>
          <p:nvPr/>
        </p:nvSpPr>
        <p:spPr>
          <a:xfrm>
            <a:off x="838080" y="1825560"/>
            <a:ext cx="10511640" cy="996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2A2828"/>
              </a:buClr>
              <a:buFont typeface="Arial"/>
              <a:buChar char="•"/>
            </a:pPr>
            <a:r>
              <a:rPr lang="pl-PL" sz="2800" b="1" strike="noStrike" spc="-1">
                <a:solidFill>
                  <a:srgbClr val="2A2828"/>
                </a:solidFill>
                <a:latin typeface="Tahoma"/>
                <a:ea typeface="DejaVu Sans"/>
              </a:rPr>
              <a:t>Dobór przekroju przewodu ze względu na obciążalność prądową długotrwałą</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790" name="Obraz 4"/>
          <p:cNvPicPr/>
          <p:nvPr/>
        </p:nvPicPr>
        <p:blipFill>
          <a:blip r:embed="rId2"/>
          <a:stretch/>
        </p:blipFill>
        <p:spPr>
          <a:xfrm>
            <a:off x="3154680" y="2734200"/>
            <a:ext cx="5632920" cy="3584880"/>
          </a:xfrm>
          <a:prstGeom prst="rect">
            <a:avLst/>
          </a:prstGeom>
          <a:ln w="0">
            <a:noFill/>
          </a:ln>
        </p:spPr>
      </p:pic>
      <p:sp>
        <p:nvSpPr>
          <p:cNvPr id="791" name="pole tekstowe 6"/>
          <p:cNvSpPr/>
          <p:nvPr/>
        </p:nvSpPr>
        <p:spPr>
          <a:xfrm>
            <a:off x="0" y="6642720"/>
            <a:ext cx="88128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http://elektroonline.pl/a/773,Zasady-doboru-przewodow</a:t>
            </a:r>
            <a:endParaRPr lang="pl-PL" sz="800" b="0" strike="noStrike" spc="-1">
              <a:latin typeface="Arial"/>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 - WLZ</a:t>
            </a:r>
            <a:endParaRPr lang="pl-PL" sz="4400" b="0" strike="noStrike" spc="-1">
              <a:latin typeface="Arial"/>
            </a:endParaRPr>
          </a:p>
        </p:txBody>
      </p:sp>
      <p:sp>
        <p:nvSpPr>
          <p:cNvPr id="793" name="Symbol zastępczy zawartości 2"/>
          <p:cNvSpPr/>
          <p:nvPr/>
        </p:nvSpPr>
        <p:spPr>
          <a:xfrm>
            <a:off x="838080" y="1825560"/>
            <a:ext cx="10511640" cy="124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2A2828"/>
              </a:buClr>
              <a:buFont typeface="Arial"/>
              <a:buChar char="•"/>
            </a:pPr>
            <a:r>
              <a:rPr lang="pl-PL" sz="2800" b="1" strike="noStrike" spc="-1">
                <a:solidFill>
                  <a:srgbClr val="2A2828"/>
                </a:solidFill>
                <a:latin typeface="Tahoma"/>
                <a:ea typeface="DejaVu Sans"/>
              </a:rPr>
              <a:t>Dobór przekroju przewodu ze względu na wytrzymałość mechaniczną</a:t>
            </a:r>
            <a:endParaRPr lang="pl-PL" sz="2800" b="0" strike="noStrike" spc="-1">
              <a:latin typeface="Arial"/>
            </a:endParaRPr>
          </a:p>
        </p:txBody>
      </p:sp>
      <p:pic>
        <p:nvPicPr>
          <p:cNvPr id="794" name="Obraz 3"/>
          <p:cNvPicPr/>
          <p:nvPr/>
        </p:nvPicPr>
        <p:blipFill>
          <a:blip r:embed="rId2"/>
          <a:stretch/>
        </p:blipFill>
        <p:spPr>
          <a:xfrm>
            <a:off x="4003200" y="2401200"/>
            <a:ext cx="4447440" cy="4229640"/>
          </a:xfrm>
          <a:prstGeom prst="rect">
            <a:avLst/>
          </a:prstGeom>
          <a:ln w="0">
            <a:noFill/>
          </a:ln>
        </p:spPr>
      </p:pic>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 - WLZ</a:t>
            </a:r>
            <a:endParaRPr lang="pl-PL" sz="4400" b="0" strike="noStrike" spc="-1">
              <a:latin typeface="Arial"/>
            </a:endParaRPr>
          </a:p>
        </p:txBody>
      </p:sp>
      <p:sp>
        <p:nvSpPr>
          <p:cNvPr id="796" name="Symbol zastępczy zawartości 2"/>
          <p:cNvSpPr/>
          <p:nvPr/>
        </p:nvSpPr>
        <p:spPr>
          <a:xfrm>
            <a:off x="838080" y="1825560"/>
            <a:ext cx="10511640" cy="94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2A2828"/>
              </a:buClr>
              <a:buFont typeface="Arial"/>
              <a:buChar char="•"/>
            </a:pPr>
            <a:r>
              <a:rPr lang="pl-PL" sz="2800" b="1" strike="noStrike" spc="-1">
                <a:solidFill>
                  <a:srgbClr val="2A2828"/>
                </a:solidFill>
                <a:latin typeface="Tahoma"/>
                <a:ea typeface="DejaVu Sans"/>
              </a:rPr>
              <a:t>Dobór przekroju przewodu ze względu na skuteczność ochrony przeciwporażeniowej</a:t>
            </a:r>
            <a:endParaRPr lang="pl-PL" sz="2800" b="0" strike="noStrike" spc="-1">
              <a:latin typeface="Arial"/>
            </a:endParaRPr>
          </a:p>
        </p:txBody>
      </p:sp>
      <p:pic>
        <p:nvPicPr>
          <p:cNvPr id="797" name="Obraz 6"/>
          <p:cNvPicPr/>
          <p:nvPr/>
        </p:nvPicPr>
        <p:blipFill>
          <a:blip r:embed="rId2"/>
          <a:stretch/>
        </p:blipFill>
        <p:spPr>
          <a:xfrm>
            <a:off x="3251880" y="2913840"/>
            <a:ext cx="5074920" cy="3940200"/>
          </a:xfrm>
          <a:prstGeom prst="rect">
            <a:avLst/>
          </a:prstGeom>
          <a:ln w="0">
            <a:noFill/>
          </a:ln>
        </p:spPr>
      </p:pic>
      <p:sp>
        <p:nvSpPr>
          <p:cNvPr id="798" name="pole tekstowe 7"/>
          <p:cNvSpPr/>
          <p:nvPr/>
        </p:nvSpPr>
        <p:spPr>
          <a:xfrm>
            <a:off x="0" y="6642720"/>
            <a:ext cx="88128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http://elektroonline.pl/a/773,Zasady-doboru-przewodow</a:t>
            </a:r>
            <a:endParaRPr lang="pl-PL" sz="800" b="0" strike="noStrike" spc="-1">
              <a:latin typeface="Arial"/>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9"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00" name="Symbol zastępczy zawartości 2"/>
          <p:cNvSpPr/>
          <p:nvPr/>
        </p:nvSpPr>
        <p:spPr>
          <a:xfrm>
            <a:off x="838080" y="1825560"/>
            <a:ext cx="10511640" cy="22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Złącze pomiarowe </a:t>
            </a:r>
            <a:r>
              <a:rPr lang="pl-PL" sz="2800" b="0" strike="noStrike" spc="-1">
                <a:solidFill>
                  <a:srgbClr val="000000"/>
                </a:solidFill>
                <a:latin typeface="Aptos"/>
                <a:ea typeface="DejaVu Sans"/>
              </a:rPr>
              <a:t>- to </a:t>
            </a:r>
            <a:r>
              <a:rPr lang="pl-PL" sz="2800" b="1" strike="noStrike" spc="-1">
                <a:solidFill>
                  <a:srgbClr val="000000"/>
                </a:solidFill>
                <a:latin typeface="Aptos"/>
                <a:ea typeface="DejaVu Sans"/>
              </a:rPr>
              <a:t>miejsce, w którym dokonywany jest pomiar zużycia energii elektrycznej</a:t>
            </a:r>
            <a:r>
              <a:rPr lang="pl-PL" sz="2800" b="0" strike="noStrike" spc="-1">
                <a:solidFill>
                  <a:srgbClr val="000000"/>
                </a:solidFill>
                <a:latin typeface="Aptos"/>
                <a:ea typeface="DejaVu Sans"/>
              </a:rPr>
              <a:t>, czyli gdzie znajduje się </a:t>
            </a:r>
            <a:r>
              <a:rPr lang="pl-PL" sz="2800" b="1" strike="noStrike" spc="-1">
                <a:solidFill>
                  <a:srgbClr val="000000"/>
                </a:solidFill>
                <a:latin typeface="Aptos"/>
                <a:ea typeface="DejaVu Sans"/>
              </a:rPr>
              <a:t>licznik energii elektrycznej</a:t>
            </a:r>
            <a:r>
              <a:rPr lang="pl-PL" sz="2800" b="0" strike="noStrike" spc="-1">
                <a:solidFill>
                  <a:srgbClr val="000000"/>
                </a:solidFill>
                <a:latin typeface="Aptos"/>
                <a:ea typeface="DejaVu Sans"/>
              </a:rPr>
              <a:t> oraz elementy zabezpieczające WLZ przed skutkami zwarcia oraz nadmiernego poboru energii (powyżej limitu wyznaczonego ogranicznikiem mocy). </a:t>
            </a:r>
            <a:endParaRPr lang="pl-PL" sz="2800" b="0" strike="noStrike" spc="-1">
              <a:latin typeface="Arial"/>
            </a:endParaRPr>
          </a:p>
        </p:txBody>
      </p:sp>
      <p:pic>
        <p:nvPicPr>
          <p:cNvPr id="801" name="Obraz 4"/>
          <p:cNvPicPr/>
          <p:nvPr/>
        </p:nvPicPr>
        <p:blipFill>
          <a:blip r:embed="rId2"/>
          <a:stretch/>
        </p:blipFill>
        <p:spPr>
          <a:xfrm>
            <a:off x="4180320" y="4289040"/>
            <a:ext cx="3016440" cy="2494080"/>
          </a:xfrm>
          <a:prstGeom prst="rect">
            <a:avLst/>
          </a:prstGeom>
          <a:ln w="0">
            <a:noFill/>
          </a:ln>
        </p:spPr>
      </p:pic>
      <p:sp>
        <p:nvSpPr>
          <p:cNvPr id="802" name="pole tekstowe 5"/>
          <p:cNvSpPr/>
          <p:nvPr/>
        </p:nvSpPr>
        <p:spPr>
          <a:xfrm>
            <a:off x="35280" y="66114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www.tim.pl</a:t>
            </a:r>
            <a:endParaRPr lang="pl-PL" sz="800" b="0" strike="noStrike" spc="-1">
              <a:latin typeface="Arial"/>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3"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04" name="Symbol zastępczy zawartości 2"/>
          <p:cNvSpPr/>
          <p:nvPr/>
        </p:nvSpPr>
        <p:spPr>
          <a:xfrm>
            <a:off x="838080" y="27046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tabLst>
                <a:tab pos="0" algn="l"/>
              </a:tabLst>
            </a:pPr>
            <a:r>
              <a:rPr lang="pl-PL" sz="2800" b="1" strike="noStrike" spc="-1">
                <a:solidFill>
                  <a:srgbClr val="000000"/>
                </a:solidFill>
                <a:latin typeface="Aptos"/>
                <a:ea typeface="DejaVu Sans"/>
              </a:rPr>
              <a:t>1. Cel:</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Umożliwia </a:t>
            </a:r>
            <a:r>
              <a:rPr lang="pl-PL" sz="2800" b="1" strike="noStrike" spc="-1">
                <a:solidFill>
                  <a:srgbClr val="000000"/>
                </a:solidFill>
                <a:latin typeface="Aptos"/>
                <a:ea typeface="DejaVu Sans"/>
              </a:rPr>
              <a:t>kontrolę i rozliczenie zużycia energii elektrycznej</a:t>
            </a:r>
            <a:r>
              <a:rPr lang="pl-PL" sz="2800" b="0" strike="noStrike" spc="-1">
                <a:solidFill>
                  <a:srgbClr val="000000"/>
                </a:solidFill>
                <a:latin typeface="Aptos"/>
                <a:ea typeface="DejaVu Sans"/>
              </a:rPr>
              <a:t> przez odbiorcę (np. właściciela mieszkania, domu, firmy).</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Stanowi </a:t>
            </a:r>
            <a:r>
              <a:rPr lang="pl-PL" sz="2800" b="1" strike="noStrike" spc="-1">
                <a:solidFill>
                  <a:srgbClr val="000000"/>
                </a:solidFill>
                <a:latin typeface="Aptos"/>
                <a:ea typeface="DejaVu Sans"/>
              </a:rPr>
              <a:t>granicę własności i odpowiedzialności</a:t>
            </a:r>
            <a:r>
              <a:rPr lang="pl-PL" sz="2800" b="0" strike="noStrike" spc="-1">
                <a:solidFill>
                  <a:srgbClr val="000000"/>
                </a:solidFill>
                <a:latin typeface="Aptos"/>
                <a:ea typeface="DejaVu Sans"/>
              </a:rPr>
              <a:t> między dostawcą energii (np. PGE, Tauron) a odbiorcą.</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5"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06"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4500" lnSpcReduction="10000"/>
          </a:bodyPr>
          <a:lstStyle/>
          <a:p>
            <a:pPr marL="228600" indent="-224640">
              <a:lnSpc>
                <a:spcPct val="90000"/>
              </a:lnSpc>
              <a:spcBef>
                <a:spcPts val="1001"/>
              </a:spcBef>
              <a:tabLst>
                <a:tab pos="0" algn="l"/>
              </a:tabLst>
            </a:pPr>
            <a:r>
              <a:rPr lang="pl-PL" sz="2800" b="1" strike="noStrike" spc="-1">
                <a:solidFill>
                  <a:srgbClr val="000000"/>
                </a:solidFill>
                <a:latin typeface="Aptos"/>
                <a:ea typeface="DejaVu Sans"/>
              </a:rPr>
              <a:t>2. Elementy złącza pomiarowego:</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Licznik energii elektrycznej (kWh)</a:t>
            </a:r>
            <a:r>
              <a:rPr lang="pl-PL" sz="2800" b="0" strike="noStrike" spc="-1">
                <a:solidFill>
                  <a:srgbClr val="000000"/>
                </a:solidFill>
                <a:latin typeface="Aptos"/>
                <a:ea typeface="DejaVu Sans"/>
              </a:rPr>
              <a:t> – montowany przez zakład energetyczny.</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Zabezpieczenia przedlicznikowe</a:t>
            </a:r>
            <a:r>
              <a:rPr lang="pl-PL" sz="2800" b="0" strike="noStrike" spc="-1">
                <a:solidFill>
                  <a:srgbClr val="000000"/>
                </a:solidFill>
                <a:latin typeface="Aptos"/>
                <a:ea typeface="DejaVu Sans"/>
              </a:rPr>
              <a:t> – np. bezpieczniki topikowe, wyłączniki nadprądowe z członem zwarciowym o wskazanej charakterystyce.</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Czasem spotykany jest </a:t>
            </a:r>
            <a:r>
              <a:rPr lang="pl-PL" sz="2800" b="1" strike="noStrike" spc="-1">
                <a:solidFill>
                  <a:srgbClr val="000000"/>
                </a:solidFill>
                <a:latin typeface="Aptos"/>
                <a:ea typeface="DejaVu Sans"/>
              </a:rPr>
              <a:t>Rozłącznik izolacyjny </a:t>
            </a:r>
            <a:r>
              <a:rPr lang="pl-PL" sz="2800" b="0" strike="noStrike" spc="-1">
                <a:solidFill>
                  <a:srgbClr val="000000"/>
                </a:solidFill>
                <a:latin typeface="Aptos"/>
                <a:ea typeface="DejaVu Sans"/>
              </a:rPr>
              <a:t>– umożliwia odcięcie zasilania od instalacji.</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Listwa zaciskowa (LZ)</a:t>
            </a:r>
            <a:r>
              <a:rPr lang="pl-PL" sz="2800" b="0" strike="noStrike" spc="-1">
                <a:solidFill>
                  <a:srgbClr val="000000"/>
                </a:solidFill>
                <a:latin typeface="Aptos"/>
                <a:ea typeface="DejaVu Sans"/>
              </a:rPr>
              <a:t> – umożliwia podłączenie przewodów zasilających i odpływowych.</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Ogranicznik mocy </a:t>
            </a:r>
            <a:r>
              <a:rPr lang="pl-PL" sz="2800" b="0" strike="noStrike" spc="-1">
                <a:solidFill>
                  <a:srgbClr val="000000"/>
                </a:solidFill>
                <a:latin typeface="Aptos"/>
                <a:ea typeface="DejaVu Sans"/>
              </a:rPr>
              <a:t>– limituje wartość mocy danej instalacji.</a:t>
            </a: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1" strike="noStrike" spc="-1">
                <a:solidFill>
                  <a:srgbClr val="000000"/>
                </a:solidFill>
                <a:latin typeface="Aptos"/>
                <a:ea typeface="DejaVu Sans"/>
              </a:rPr>
              <a:t>Obudowa</a:t>
            </a:r>
            <a:r>
              <a:rPr lang="pl-PL" sz="2800" b="0" strike="noStrike" spc="-1">
                <a:solidFill>
                  <a:srgbClr val="000000"/>
                </a:solidFill>
                <a:latin typeface="Aptos"/>
                <a:ea typeface="DejaVu Sans"/>
              </a:rPr>
              <a:t> – odporna na warunki atmosferyczne (w przypadku montażu na zewnątrz) i umożliwiająca plombowanie.</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08" name="Symbol zastępczy zawartości 2"/>
          <p:cNvSpPr/>
          <p:nvPr/>
        </p:nvSpPr>
        <p:spPr>
          <a:xfrm>
            <a:off x="838080" y="1825560"/>
            <a:ext cx="1101420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4640">
              <a:lnSpc>
                <a:spcPct val="90000"/>
              </a:lnSpc>
              <a:spcBef>
                <a:spcPts val="1001"/>
              </a:spcBef>
              <a:buClr>
                <a:srgbClr val="000000"/>
              </a:buClr>
              <a:buFont typeface="Arial"/>
              <a:buChar char="•"/>
            </a:pPr>
            <a:r>
              <a:rPr lang="pl-PL" sz="2800" b="0" strike="noStrike" spc="-1">
                <a:solidFill>
                  <a:srgbClr val="000000"/>
                </a:solidFill>
                <a:latin typeface="Aptos"/>
                <a:ea typeface="DejaVu Sans"/>
              </a:rPr>
              <a:t>Elektryczne połączenie z ziemią nazywane jest uziemieniem. W przypadku budownictwa jednorodzinnego lub wielorodzinnego możemy wyróżnić:</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685800" lvl="1" indent="-224640">
              <a:lnSpc>
                <a:spcPct val="90000"/>
              </a:lnSpc>
              <a:spcBef>
                <a:spcPts val="499"/>
              </a:spcBef>
              <a:buClr>
                <a:srgbClr val="000000"/>
              </a:buClr>
              <a:buFont typeface="Arial"/>
              <a:buChar char="•"/>
              <a:tabLst>
                <a:tab pos="0" algn="l"/>
              </a:tabLst>
            </a:pPr>
            <a:r>
              <a:rPr lang="pl-PL" sz="2400" b="1" strike="noStrike" spc="-1">
                <a:solidFill>
                  <a:srgbClr val="000000"/>
                </a:solidFill>
                <a:latin typeface="Aptos"/>
                <a:ea typeface="DejaVu Sans"/>
              </a:rPr>
              <a:t>Uziemienie ochronne</a:t>
            </a:r>
            <a:r>
              <a:rPr lang="pl-PL" sz="2400" b="0" strike="noStrike" spc="-1">
                <a:solidFill>
                  <a:srgbClr val="000000"/>
                </a:solidFill>
                <a:latin typeface="Aptos"/>
                <a:ea typeface="DejaVu Sans"/>
              </a:rPr>
              <a:t>, czyli połączenie z ziemią jednego lub wielu punktów sieci, instalacji lub urządzenia dla zabezpieczenia przed porażeniem prądem elektrycznym.</a:t>
            </a:r>
            <a:endParaRPr lang="pl-PL" sz="2400" b="0" strike="noStrike" spc="-1">
              <a:latin typeface="Arial"/>
            </a:endParaRPr>
          </a:p>
          <a:p>
            <a:pPr marL="685800" lvl="1" indent="-224640">
              <a:lnSpc>
                <a:spcPct val="90000"/>
              </a:lnSpc>
              <a:spcBef>
                <a:spcPts val="499"/>
              </a:spcBef>
              <a:buClr>
                <a:srgbClr val="000000"/>
              </a:buClr>
              <a:buFont typeface="Arial"/>
              <a:buChar char="•"/>
              <a:tabLst>
                <a:tab pos="0" algn="l"/>
              </a:tabLst>
            </a:pPr>
            <a:r>
              <a:rPr lang="pl-PL" sz="2400" b="1" strike="noStrike" spc="-1">
                <a:solidFill>
                  <a:srgbClr val="000000"/>
                </a:solidFill>
                <a:latin typeface="Aptos"/>
                <a:ea typeface="DejaVu Sans"/>
              </a:rPr>
              <a:t>Uziemienie odgromowe,</a:t>
            </a:r>
            <a:r>
              <a:rPr lang="pl-PL" sz="2400" b="0" strike="noStrike" spc="-1">
                <a:solidFill>
                  <a:srgbClr val="000000"/>
                </a:solidFill>
                <a:latin typeface="Aptos"/>
                <a:ea typeface="DejaVu Sans"/>
              </a:rPr>
              <a:t> czyli część lub grupa układu uziomów, która zapewnia bezpośredni kontakt z ziemią i służy rozproszeniu prądu pioruna w ziemi.</a:t>
            </a:r>
            <a:endParaRPr lang="pl-PL" sz="2400" b="0" strike="noStrike" spc="-1">
              <a:latin typeface="Arial"/>
            </a:endParaRP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10" name="Symbol zastępczy zawartości 2"/>
          <p:cNvSpPr/>
          <p:nvPr/>
        </p:nvSpPr>
        <p:spPr>
          <a:xfrm>
            <a:off x="802800" y="224532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tabLst>
                <a:tab pos="0" algn="l"/>
              </a:tabLst>
            </a:pPr>
            <a:r>
              <a:rPr lang="pl-PL" sz="2800" b="1" strike="noStrike" spc="-1">
                <a:solidFill>
                  <a:srgbClr val="000000"/>
                </a:solidFill>
                <a:latin typeface="Aptos"/>
                <a:ea typeface="DejaVu Sans"/>
              </a:rPr>
              <a:t>Zadaniem układów uziemień jest:</a:t>
            </a:r>
            <a:endParaRPr lang="pl-PL" sz="2800" b="0" strike="noStrike" spc="-1">
              <a:latin typeface="Arial"/>
            </a:endParaRPr>
          </a:p>
          <a:p>
            <a:pPr>
              <a:lnSpc>
                <a:spcPct val="100000"/>
              </a:lnSpc>
              <a:tabLst>
                <a:tab pos="0" algn="l"/>
              </a:tabLst>
            </a:pPr>
            <a:endParaRPr lang="pl-PL" sz="2800" b="0" strike="noStrike" spc="-1">
              <a:latin typeface="Arial"/>
            </a:endParaRPr>
          </a:p>
          <a:p>
            <a:pPr marL="685800" lvl="1" indent="-224640">
              <a:lnSpc>
                <a:spcPts val="1950"/>
              </a:lnSpc>
              <a:spcBef>
                <a:spcPts val="1199"/>
              </a:spcBef>
              <a:spcAft>
                <a:spcPts val="1199"/>
              </a:spcAft>
              <a:buClr>
                <a:srgbClr val="000000"/>
              </a:buClr>
              <a:buFont typeface="Arial"/>
              <a:buChar char="•"/>
              <a:tabLst>
                <a:tab pos="0" algn="l"/>
              </a:tabLst>
            </a:pPr>
            <a:r>
              <a:rPr lang="pl-PL" sz="2800" b="0" strike="noStrike" spc="-1">
                <a:solidFill>
                  <a:srgbClr val="000000"/>
                </a:solidFill>
                <a:latin typeface="Aptos"/>
                <a:ea typeface="DejaVu Sans"/>
              </a:rPr>
              <a:t>odprowadzenie i rozproszenie prądu pioruna w ziemi,</a:t>
            </a:r>
            <a:endParaRPr lang="pl-PL" sz="2800" b="0" strike="noStrike" spc="-1">
              <a:latin typeface="Arial"/>
            </a:endParaRPr>
          </a:p>
          <a:p>
            <a:pPr marL="685800" lvl="1" indent="-224640">
              <a:lnSpc>
                <a:spcPts val="1950"/>
              </a:lnSpc>
              <a:spcBef>
                <a:spcPts val="1199"/>
              </a:spcBef>
              <a:spcAft>
                <a:spcPts val="1199"/>
              </a:spcAft>
              <a:buClr>
                <a:srgbClr val="000000"/>
              </a:buClr>
              <a:buFont typeface="Arial"/>
              <a:buChar char="•"/>
              <a:tabLst>
                <a:tab pos="0" algn="l"/>
              </a:tabLst>
            </a:pPr>
            <a:r>
              <a:rPr lang="pl-PL" sz="2800" b="0" strike="noStrike" spc="-1">
                <a:solidFill>
                  <a:srgbClr val="000000"/>
                </a:solidFill>
                <a:latin typeface="Aptos"/>
                <a:ea typeface="DejaVu Sans"/>
              </a:rPr>
              <a:t>połączenie wyrównawcze między przewodami odprowadzającymi,</a:t>
            </a:r>
            <a:endParaRPr lang="pl-PL" sz="2800" b="0" strike="noStrike" spc="-1">
              <a:latin typeface="Arial"/>
            </a:endParaRPr>
          </a:p>
          <a:p>
            <a:pPr marL="685800" lvl="1" indent="-224640">
              <a:lnSpc>
                <a:spcPts val="1950"/>
              </a:lnSpc>
              <a:spcBef>
                <a:spcPts val="1199"/>
              </a:spcBef>
              <a:spcAft>
                <a:spcPts val="1199"/>
              </a:spcAft>
              <a:buClr>
                <a:srgbClr val="000000"/>
              </a:buClr>
              <a:buFont typeface="Arial"/>
              <a:buChar char="•"/>
              <a:tabLst>
                <a:tab pos="0" algn="l"/>
              </a:tabLst>
            </a:pPr>
            <a:r>
              <a:rPr lang="pl-PL" sz="2800" b="0" strike="noStrike" spc="-1">
                <a:solidFill>
                  <a:srgbClr val="000000"/>
                </a:solidFill>
                <a:latin typeface="Aptos"/>
                <a:ea typeface="DejaVu Sans"/>
              </a:rPr>
              <a:t>obniżenie napięć dotykowych i krokowych do poziomu napięć rażeniowych długotrwale dopuszczalnych.</a:t>
            </a:r>
            <a:endParaRPr lang="pl-PL" sz="2800" b="0" strike="noStrike" spc="-1">
              <a:latin typeface="Arial"/>
            </a:endParaRPr>
          </a:p>
          <a:p>
            <a:pPr marL="457200">
              <a:lnSpc>
                <a:spcPct val="90000"/>
              </a:lnSpc>
              <a:spcBef>
                <a:spcPts val="499"/>
              </a:spcBef>
              <a:tabLst>
                <a:tab pos="0" algn="l"/>
              </a:tabLst>
            </a:pPr>
            <a:endParaRPr lang="pl-PL" sz="2800" b="0" strike="noStrike" spc="-1">
              <a:latin typeface="Arial"/>
            </a:endParaRP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812" name="Obraz 4"/>
          <p:cNvPicPr/>
          <p:nvPr/>
        </p:nvPicPr>
        <p:blipFill>
          <a:blip r:embed="rId2"/>
          <a:stretch/>
        </p:blipFill>
        <p:spPr>
          <a:xfrm>
            <a:off x="642240" y="2745360"/>
            <a:ext cx="4353480" cy="3869280"/>
          </a:xfrm>
          <a:prstGeom prst="rect">
            <a:avLst/>
          </a:prstGeom>
          <a:ln w="0">
            <a:noFill/>
          </a:ln>
        </p:spPr>
      </p:pic>
      <p:sp>
        <p:nvSpPr>
          <p:cNvPr id="813" name="pole tekstowe 12"/>
          <p:cNvSpPr/>
          <p:nvPr/>
        </p:nvSpPr>
        <p:spPr>
          <a:xfrm>
            <a:off x="458640" y="2044800"/>
            <a:ext cx="609192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tabLst>
                <a:tab pos="0" algn="l"/>
              </a:tabLst>
            </a:pPr>
            <a:r>
              <a:rPr lang="pl-PL" sz="2800" b="1" strike="noStrike" spc="-1">
                <a:solidFill>
                  <a:srgbClr val="000000"/>
                </a:solidFill>
                <a:latin typeface="Aptos"/>
                <a:ea typeface="DejaVu Sans"/>
              </a:rPr>
              <a:t>Podstawowe rodzaje uziomów to:</a:t>
            </a:r>
            <a:endParaRPr lang="pl-PL" sz="2800" b="0" strike="noStrike" spc="-1">
              <a:latin typeface="Arial"/>
            </a:endParaRPr>
          </a:p>
        </p:txBody>
      </p:sp>
      <p:pic>
        <p:nvPicPr>
          <p:cNvPr id="814" name="Obraz 14"/>
          <p:cNvPicPr/>
          <p:nvPr/>
        </p:nvPicPr>
        <p:blipFill>
          <a:blip r:embed="rId3"/>
          <a:stretch/>
        </p:blipFill>
        <p:spPr>
          <a:xfrm>
            <a:off x="6131880" y="2935800"/>
            <a:ext cx="5073480" cy="3094920"/>
          </a:xfrm>
          <a:prstGeom prst="rect">
            <a:avLst/>
          </a:prstGeom>
          <a:ln w="0">
            <a:noFill/>
          </a:ln>
        </p:spPr>
      </p:pic>
      <p:sp>
        <p:nvSpPr>
          <p:cNvPr id="815" name="pole tekstowe 2"/>
          <p:cNvSpPr/>
          <p:nvPr/>
        </p:nvSpPr>
        <p:spPr>
          <a:xfrm>
            <a:off x="99160" y="6492960"/>
            <a:ext cx="6662186" cy="27554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200" b="0" strike="noStrike" spc="-1" dirty="0">
                <a:solidFill>
                  <a:srgbClr val="000000"/>
                </a:solidFill>
                <a:latin typeface="Aptos"/>
                <a:ea typeface="DejaVu Sans"/>
              </a:rPr>
              <a:t>Źródło: </a:t>
            </a:r>
            <a:r>
              <a:rPr lang="pl-PL" sz="1200" b="0" strike="noStrike" spc="-1" dirty="0">
                <a:solidFill>
                  <a:srgbClr val="000000"/>
                </a:solidFill>
                <a:latin typeface="Aptos"/>
                <a:ea typeface="DejaVu Sans"/>
                <a:hlinkClick r:id="rId4"/>
              </a:rPr>
              <a:t>https://www.napiecie.salama.pl/jak-dobrac-i-zamontowac-ogranicznik-przepiec-zasilanie</a:t>
            </a:r>
            <a:r>
              <a:rPr lang="pl-PL" sz="1200" b="0" strike="noStrike" spc="-1" dirty="0">
                <a:solidFill>
                  <a:srgbClr val="000000"/>
                </a:solidFill>
                <a:latin typeface="Aptos"/>
                <a:ea typeface="DejaVu Sans"/>
              </a:rPr>
              <a:t> </a:t>
            </a:r>
            <a:endParaRPr lang="pl-PL" sz="3600" b="0" strike="noStrike" spc="-1" dirty="0">
              <a:latin typeface="Arial"/>
            </a:endParaRP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6"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17"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333333"/>
              </a:buClr>
              <a:buFont typeface="Arial"/>
              <a:buChar char="•"/>
            </a:pPr>
            <a:r>
              <a:rPr lang="pl-PL" sz="2800" b="1" strike="noStrike" spc="-1">
                <a:solidFill>
                  <a:srgbClr val="333333"/>
                </a:solidFill>
                <a:latin typeface="-apple-system"/>
                <a:ea typeface="DejaVu Sans"/>
              </a:rPr>
              <a:t>Projektowanie układu uziemiającego – obliczenia teoretyczne w praktyce</a:t>
            </a:r>
            <a:endParaRPr lang="pl-PL" sz="2800" b="0" strike="noStrike" spc="-1">
              <a:latin typeface="Arial"/>
            </a:endParaRPr>
          </a:p>
          <a:p>
            <a:pPr>
              <a:lnSpc>
                <a:spcPct val="90000"/>
              </a:lnSpc>
              <a:spcBef>
                <a:spcPts val="1001"/>
              </a:spcBef>
              <a:tabLst>
                <a:tab pos="0" algn="l"/>
              </a:tabLst>
            </a:pPr>
            <a:r>
              <a:rPr lang="pl-PL" sz="2800" b="0" strike="noStrike" spc="-1">
                <a:solidFill>
                  <a:srgbClr val="333333"/>
                </a:solidFill>
                <a:latin typeface="-apple-system"/>
                <a:ea typeface="DejaVu Sans"/>
              </a:rPr>
              <a:t>Każdy z wzorów na rezystancję uziemienia można przedstawić w postaci funkcji:</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
        <p:nvSpPr>
          <p:cNvPr id="818" name="pole tekstowe 4"/>
          <p:cNvSpPr/>
          <p:nvPr/>
        </p:nvSpPr>
        <p:spPr>
          <a:xfrm>
            <a:off x="60840" y="660852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https://rst.pl/projektowanie-ukladu-uziemiajacego-obliczenia-teoretyczne-w-praktyce/</a:t>
            </a:r>
            <a:endParaRPr lang="pl-PL" sz="800" b="0" strike="noStrike" spc="-1">
              <a:latin typeface="Arial"/>
            </a:endParaRPr>
          </a:p>
        </p:txBody>
      </p:sp>
      <p:pic>
        <p:nvPicPr>
          <p:cNvPr id="819" name="Obraz 6"/>
          <p:cNvPicPr/>
          <p:nvPr/>
        </p:nvPicPr>
        <p:blipFill>
          <a:blip r:embed="rId2"/>
          <a:stretch/>
        </p:blipFill>
        <p:spPr>
          <a:xfrm>
            <a:off x="4028400" y="3332160"/>
            <a:ext cx="3653640" cy="805680"/>
          </a:xfrm>
          <a:prstGeom prst="rect">
            <a:avLst/>
          </a:prstGeom>
          <a:ln w="0">
            <a:noFill/>
          </a:ln>
        </p:spPr>
      </p:pic>
      <p:pic>
        <p:nvPicPr>
          <p:cNvPr id="820" name="Obraz 8"/>
          <p:cNvPicPr/>
          <p:nvPr/>
        </p:nvPicPr>
        <p:blipFill>
          <a:blip r:embed="rId3"/>
          <a:stretch/>
        </p:blipFill>
        <p:spPr>
          <a:xfrm>
            <a:off x="458280" y="4848840"/>
            <a:ext cx="11483280" cy="1186560"/>
          </a:xfrm>
          <a:prstGeom prst="rect">
            <a:avLst/>
          </a:prstGeom>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ytuł 1_84"/>
          <p:cNvSpPr/>
          <p:nvPr/>
        </p:nvSpPr>
        <p:spPr>
          <a:xfrm>
            <a:off x="839160" y="5792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40" name="Prostokąt 139"/>
          <p:cNvSpPr/>
          <p:nvPr/>
        </p:nvSpPr>
        <p:spPr>
          <a:xfrm>
            <a:off x="360720" y="2314080"/>
            <a:ext cx="6116760" cy="520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Do gaszenia pożarów instalacji fotowoltaicznych warto zastosować specjalistyczne środki gaśnicze takie jak np.  SOLARSTOP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SOLARSTOP® urządzenie gaśnicze jest głównie dedykowane do instalacji fotowoltaicznych. Umożliwia gaszenie modułów fotowoltaicznych jak również okablowania oraz wyposażenia dodatkowego takiego jak inwerter itp. pod napięciem maksymalnym 1000V, dodatkowo jest skuteczne w gaszeniu pożarów klas A tj. materiałów stałych. Skuteczność gaśnicza 13A, wg PN-EN 3-7.</a:t>
            </a:r>
            <a:endParaRPr lang="pl-PL" sz="1800" b="0" strike="noStrike" spc="-1">
              <a:latin typeface="Arial"/>
            </a:endParaRPr>
          </a:p>
          <a:p>
            <a:pPr>
              <a:lnSpc>
                <a:spcPct val="100000"/>
              </a:lnSpc>
            </a:pPr>
            <a:r>
              <a:rPr lang="pl-PL" sz="1800" b="0" strike="noStrike" spc="-1">
                <a:solidFill>
                  <a:srgbClr val="000000"/>
                </a:solidFill>
                <a:latin typeface="Arial"/>
                <a:ea typeface="DejaVu Sans"/>
              </a:rPr>
              <a:t>Solarstop® tworzy stabilną pianę gaśniczą, skutecznie odizolowując dostęp światła  do modułów fotowoltaicznych oraz powodując zaprzestanie przez nie produkcji prądu stałego DC.</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141" name="Prostokąt 140"/>
          <p:cNvSpPr/>
          <p:nvPr/>
        </p:nvSpPr>
        <p:spPr>
          <a:xfrm>
            <a:off x="9852120" y="6480000"/>
            <a:ext cx="233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https://sklep-ppoz.pl/</a:t>
            </a:r>
            <a:endParaRPr lang="pl-PL" sz="1800" b="0" strike="noStrike" spc="-1">
              <a:latin typeface="Arial"/>
            </a:endParaRPr>
          </a:p>
        </p:txBody>
      </p:sp>
      <p:pic>
        <p:nvPicPr>
          <p:cNvPr id="142" name="Obraz 141"/>
          <p:cNvPicPr/>
          <p:nvPr/>
        </p:nvPicPr>
        <p:blipFill>
          <a:blip r:embed="rId2"/>
          <a:stretch/>
        </p:blipFill>
        <p:spPr>
          <a:xfrm>
            <a:off x="8100000" y="1614600"/>
            <a:ext cx="2323800" cy="4684680"/>
          </a:xfrm>
          <a:prstGeom prst="rect">
            <a:avLst/>
          </a:prstGeom>
          <a:ln w="0">
            <a:noFill/>
          </a:ln>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22"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333333"/>
              </a:buClr>
              <a:buFont typeface="Arial"/>
              <a:buChar char="•"/>
            </a:pPr>
            <a:r>
              <a:rPr lang="pl-PL" sz="2800" b="1" strike="noStrike" spc="-1">
                <a:solidFill>
                  <a:srgbClr val="333333"/>
                </a:solidFill>
                <a:latin typeface="-apple-system"/>
                <a:ea typeface="DejaVu Sans"/>
              </a:rPr>
              <a:t>Rezystywność gruntu – parametr opisujący zdolność gruntu do przewodzenia prądu elektrycznego</a:t>
            </a:r>
            <a:endParaRPr lang="pl-PL" sz="2800" b="0" strike="noStrike" spc="-1">
              <a:latin typeface="Arial"/>
            </a:endParaRPr>
          </a:p>
        </p:txBody>
      </p:sp>
      <p:pic>
        <p:nvPicPr>
          <p:cNvPr id="823" name="Obraz 4"/>
          <p:cNvPicPr/>
          <p:nvPr/>
        </p:nvPicPr>
        <p:blipFill>
          <a:blip r:embed="rId2"/>
          <a:stretch/>
        </p:blipFill>
        <p:spPr>
          <a:xfrm>
            <a:off x="3246840" y="2706840"/>
            <a:ext cx="5419800" cy="3781800"/>
          </a:xfrm>
          <a:prstGeom prst="rect">
            <a:avLst/>
          </a:prstGeom>
          <a:ln w="0">
            <a:noFill/>
          </a:ln>
        </p:spPr>
      </p:pic>
      <p:sp>
        <p:nvSpPr>
          <p:cNvPr id="824" name="pole tekstowe 5"/>
          <p:cNvSpPr/>
          <p:nvPr/>
        </p:nvSpPr>
        <p:spPr>
          <a:xfrm>
            <a:off x="60840" y="660852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https://rst.pl/projektowanie-ukladu-uziemiajacego-obliczenia-teoretyczne-w-praktyce/</a:t>
            </a:r>
            <a:endParaRPr lang="pl-PL" sz="800" b="0" strike="noStrike" spc="-1">
              <a:latin typeface="Arial"/>
            </a:endParaRP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26"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 pionowy</a:t>
            </a:r>
            <a:endParaRPr lang="pl-PL" sz="2800" b="0" strike="noStrike" spc="-1">
              <a:latin typeface="Arial"/>
            </a:endParaRPr>
          </a:p>
        </p:txBody>
      </p:sp>
      <p:pic>
        <p:nvPicPr>
          <p:cNvPr id="827" name="Obraz 4"/>
          <p:cNvPicPr/>
          <p:nvPr/>
        </p:nvPicPr>
        <p:blipFill>
          <a:blip r:embed="rId2"/>
          <a:stretch/>
        </p:blipFill>
        <p:spPr>
          <a:xfrm>
            <a:off x="1998720" y="2285280"/>
            <a:ext cx="8188920" cy="4464720"/>
          </a:xfrm>
          <a:prstGeom prst="rect">
            <a:avLst/>
          </a:prstGeom>
          <a:ln w="0">
            <a:noFill/>
          </a:ln>
        </p:spPr>
      </p:pic>
      <p:sp>
        <p:nvSpPr>
          <p:cNvPr id="828" name="pole tekstowe 6"/>
          <p:cNvSpPr/>
          <p:nvPr/>
        </p:nvSpPr>
        <p:spPr>
          <a:xfrm>
            <a:off x="97560" y="659988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30" name="Symbol zastępczy zawartości 2"/>
          <p:cNvSpPr/>
          <p:nvPr/>
        </p:nvSpPr>
        <p:spPr>
          <a:xfrm>
            <a:off x="838080" y="1825560"/>
            <a:ext cx="10511640" cy="840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 poziomy</a:t>
            </a:r>
            <a:endParaRPr lang="pl-PL" sz="2800" b="0" strike="noStrike" spc="-1">
              <a:latin typeface="Arial"/>
            </a:endParaRPr>
          </a:p>
        </p:txBody>
      </p:sp>
      <p:pic>
        <p:nvPicPr>
          <p:cNvPr id="831" name="Obraz 4"/>
          <p:cNvPicPr/>
          <p:nvPr/>
        </p:nvPicPr>
        <p:blipFill>
          <a:blip r:embed="rId2"/>
          <a:stretch/>
        </p:blipFill>
        <p:spPr>
          <a:xfrm>
            <a:off x="2108160" y="2354760"/>
            <a:ext cx="8686080" cy="4241160"/>
          </a:xfrm>
          <a:prstGeom prst="rect">
            <a:avLst/>
          </a:prstGeom>
          <a:ln w="0">
            <a:noFill/>
          </a:ln>
        </p:spPr>
      </p:pic>
      <p:sp>
        <p:nvSpPr>
          <p:cNvPr id="832" name="pole tekstowe 5"/>
          <p:cNvSpPr/>
          <p:nvPr/>
        </p:nvSpPr>
        <p:spPr>
          <a:xfrm>
            <a:off x="97560" y="659988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3"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834" name="Obraz 4"/>
          <p:cNvPicPr/>
          <p:nvPr/>
        </p:nvPicPr>
        <p:blipFill>
          <a:blip r:embed="rId2"/>
          <a:stretch/>
        </p:blipFill>
        <p:spPr>
          <a:xfrm>
            <a:off x="1566720" y="1980000"/>
            <a:ext cx="8829000" cy="3169080"/>
          </a:xfrm>
          <a:prstGeom prst="rect">
            <a:avLst/>
          </a:prstGeom>
          <a:ln w="0">
            <a:noFill/>
          </a:ln>
        </p:spPr>
      </p:pic>
      <p:sp>
        <p:nvSpPr>
          <p:cNvPr id="835" name="pole tekstowe 6"/>
          <p:cNvSpPr/>
          <p:nvPr/>
        </p:nvSpPr>
        <p:spPr>
          <a:xfrm>
            <a:off x="3139560" y="5090480"/>
            <a:ext cx="609120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1" strike="noStrike" spc="-1" dirty="0">
                <a:solidFill>
                  <a:srgbClr val="000000"/>
                </a:solidFill>
                <a:latin typeface="Verdana"/>
                <a:ea typeface="DejaVu Sans"/>
              </a:rPr>
              <a:t>z punktu widzenia rezystancji uziemienia największe znaczenie ma przede wszystkim całkowita długość przewodu poziomego a nie konfiguracja jego ułożenia</a:t>
            </a:r>
            <a:r>
              <a:rPr lang="pl-PL" sz="1800" b="0" strike="noStrike" spc="-1" dirty="0">
                <a:solidFill>
                  <a:srgbClr val="000000"/>
                </a:solidFill>
                <a:latin typeface="Verdana"/>
                <a:ea typeface="DejaVu Sans"/>
              </a:rPr>
              <a:t>. </a:t>
            </a:r>
            <a:endParaRPr lang="pl-PL" sz="1800" b="0" strike="noStrike" spc="-1" dirty="0">
              <a:latin typeface="Arial"/>
            </a:endParaRPr>
          </a:p>
        </p:txBody>
      </p:sp>
      <p:sp>
        <p:nvSpPr>
          <p:cNvPr id="836" name="pole tekstowe 7"/>
          <p:cNvSpPr/>
          <p:nvPr/>
        </p:nvSpPr>
        <p:spPr>
          <a:xfrm>
            <a:off x="97560" y="659988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7"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38" name="Symbol zastępczy zawartości 2"/>
          <p:cNvSpPr/>
          <p:nvPr/>
        </p:nvSpPr>
        <p:spPr>
          <a:xfrm>
            <a:off x="838080" y="1825560"/>
            <a:ext cx="10511640" cy="743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Uziomy złożone</a:t>
            </a:r>
            <a:endParaRPr lang="pl-PL" sz="2800" b="0" strike="noStrike" spc="-1">
              <a:latin typeface="Arial"/>
            </a:endParaRPr>
          </a:p>
        </p:txBody>
      </p:sp>
      <p:pic>
        <p:nvPicPr>
          <p:cNvPr id="839" name="Obraz 4"/>
          <p:cNvPicPr/>
          <p:nvPr/>
        </p:nvPicPr>
        <p:blipFill>
          <a:blip r:embed="rId2"/>
          <a:stretch/>
        </p:blipFill>
        <p:spPr>
          <a:xfrm>
            <a:off x="419760" y="2530800"/>
            <a:ext cx="5996160" cy="1792800"/>
          </a:xfrm>
          <a:prstGeom prst="rect">
            <a:avLst/>
          </a:prstGeom>
          <a:ln w="0">
            <a:noFill/>
          </a:ln>
        </p:spPr>
      </p:pic>
      <p:pic>
        <p:nvPicPr>
          <p:cNvPr id="840" name="Obraz 6"/>
          <p:cNvPicPr/>
          <p:nvPr/>
        </p:nvPicPr>
        <p:blipFill>
          <a:blip r:embed="rId3"/>
          <a:stretch/>
        </p:blipFill>
        <p:spPr>
          <a:xfrm>
            <a:off x="6572880" y="1653120"/>
            <a:ext cx="5286240" cy="3317400"/>
          </a:xfrm>
          <a:prstGeom prst="rect">
            <a:avLst/>
          </a:prstGeom>
          <a:ln w="0">
            <a:noFill/>
          </a:ln>
        </p:spPr>
      </p:pic>
      <p:pic>
        <p:nvPicPr>
          <p:cNvPr id="841" name="Obraz 8"/>
          <p:cNvPicPr/>
          <p:nvPr/>
        </p:nvPicPr>
        <p:blipFill>
          <a:blip r:embed="rId4"/>
          <a:stretch/>
        </p:blipFill>
        <p:spPr>
          <a:xfrm>
            <a:off x="1724040" y="4630680"/>
            <a:ext cx="3363120" cy="683640"/>
          </a:xfrm>
          <a:prstGeom prst="rect">
            <a:avLst/>
          </a:prstGeom>
          <a:ln w="0">
            <a:noFill/>
          </a:ln>
        </p:spPr>
      </p:pic>
      <p:pic>
        <p:nvPicPr>
          <p:cNvPr id="842" name="Obraz 12"/>
          <p:cNvPicPr/>
          <p:nvPr/>
        </p:nvPicPr>
        <p:blipFill>
          <a:blip r:embed="rId5"/>
          <a:stretch/>
        </p:blipFill>
        <p:spPr>
          <a:xfrm>
            <a:off x="288360" y="5621760"/>
            <a:ext cx="4798800" cy="968760"/>
          </a:xfrm>
          <a:prstGeom prst="rect">
            <a:avLst/>
          </a:prstGeom>
          <a:ln w="0">
            <a:noFill/>
          </a:ln>
        </p:spPr>
      </p:pic>
      <p:pic>
        <p:nvPicPr>
          <p:cNvPr id="843" name="Obraz 14"/>
          <p:cNvPicPr/>
          <p:nvPr/>
        </p:nvPicPr>
        <p:blipFill>
          <a:blip r:embed="rId6"/>
          <a:stretch/>
        </p:blipFill>
        <p:spPr>
          <a:xfrm>
            <a:off x="7515360" y="5047920"/>
            <a:ext cx="4058280" cy="1653840"/>
          </a:xfrm>
          <a:prstGeom prst="rect">
            <a:avLst/>
          </a:prstGeom>
          <a:ln w="0">
            <a:noFill/>
          </a:ln>
        </p:spPr>
      </p:pic>
      <p:sp>
        <p:nvSpPr>
          <p:cNvPr id="844" name="pole tekstowe 15"/>
          <p:cNvSpPr/>
          <p:nvPr/>
        </p:nvSpPr>
        <p:spPr>
          <a:xfrm>
            <a:off x="97560" y="659988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5"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46" name="Symbol zastępczy zawartości 2"/>
          <p:cNvSpPr/>
          <p:nvPr/>
        </p:nvSpPr>
        <p:spPr>
          <a:xfrm>
            <a:off x="825120" y="1980000"/>
            <a:ext cx="10511640" cy="52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Rozbudowane układy uziomów pionowych i poziomych</a:t>
            </a:r>
            <a:endParaRPr lang="pl-PL" sz="2800" b="0" strike="noStrike" spc="-1">
              <a:latin typeface="Arial"/>
            </a:endParaRPr>
          </a:p>
        </p:txBody>
      </p:sp>
      <p:pic>
        <p:nvPicPr>
          <p:cNvPr id="847" name="Obraz 4"/>
          <p:cNvPicPr/>
          <p:nvPr/>
        </p:nvPicPr>
        <p:blipFill>
          <a:blip r:embed="rId2"/>
          <a:stretch/>
        </p:blipFill>
        <p:spPr>
          <a:xfrm>
            <a:off x="343440" y="2880000"/>
            <a:ext cx="4835880" cy="2160000"/>
          </a:xfrm>
          <a:prstGeom prst="rect">
            <a:avLst/>
          </a:prstGeom>
          <a:ln w="0">
            <a:noFill/>
          </a:ln>
        </p:spPr>
      </p:pic>
      <p:pic>
        <p:nvPicPr>
          <p:cNvPr id="848" name="Obraz 6"/>
          <p:cNvPicPr/>
          <p:nvPr/>
        </p:nvPicPr>
        <p:blipFill>
          <a:blip r:embed="rId3"/>
          <a:stretch/>
        </p:blipFill>
        <p:spPr>
          <a:xfrm>
            <a:off x="5840280" y="2964240"/>
            <a:ext cx="5836320" cy="1892520"/>
          </a:xfrm>
          <a:prstGeom prst="rect">
            <a:avLst/>
          </a:prstGeom>
          <a:ln w="0">
            <a:noFill/>
          </a:ln>
        </p:spPr>
      </p:pic>
      <p:sp>
        <p:nvSpPr>
          <p:cNvPr id="849" name="pole tekstowe 7"/>
          <p:cNvSpPr/>
          <p:nvPr/>
        </p:nvSpPr>
        <p:spPr>
          <a:xfrm>
            <a:off x="97560" y="659988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51" name="Symbol zastępczy zawartości 2"/>
          <p:cNvSpPr/>
          <p:nvPr/>
        </p:nvSpPr>
        <p:spPr>
          <a:xfrm>
            <a:off x="838080" y="1825560"/>
            <a:ext cx="10511640" cy="803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Rozbudowane układy uziomów pionowych i poziomych</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852" name="Obraz 4"/>
          <p:cNvPicPr/>
          <p:nvPr/>
        </p:nvPicPr>
        <p:blipFill>
          <a:blip r:embed="rId2"/>
          <a:stretch/>
        </p:blipFill>
        <p:spPr>
          <a:xfrm>
            <a:off x="136080" y="2880000"/>
            <a:ext cx="5980680" cy="3387240"/>
          </a:xfrm>
          <a:prstGeom prst="rect">
            <a:avLst/>
          </a:prstGeom>
          <a:ln w="0">
            <a:noFill/>
          </a:ln>
        </p:spPr>
      </p:pic>
      <p:pic>
        <p:nvPicPr>
          <p:cNvPr id="853" name="Obraz 6"/>
          <p:cNvPicPr/>
          <p:nvPr/>
        </p:nvPicPr>
        <p:blipFill>
          <a:blip r:embed="rId3"/>
          <a:stretch/>
        </p:blipFill>
        <p:spPr>
          <a:xfrm>
            <a:off x="6020280" y="2872800"/>
            <a:ext cx="5850360" cy="3423960"/>
          </a:xfrm>
          <a:prstGeom prst="rect">
            <a:avLst/>
          </a:prstGeom>
          <a:ln w="0">
            <a:noFill/>
          </a:ln>
        </p:spPr>
      </p:pic>
      <p:sp>
        <p:nvSpPr>
          <p:cNvPr id="854" name="pole tekstowe 7"/>
          <p:cNvSpPr/>
          <p:nvPr/>
        </p:nvSpPr>
        <p:spPr>
          <a:xfrm>
            <a:off x="97560" y="659988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5"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56" name="Symbol zastępczy zawartości 2"/>
          <p:cNvSpPr/>
          <p:nvPr/>
        </p:nvSpPr>
        <p:spPr>
          <a:xfrm>
            <a:off x="838080" y="1825560"/>
            <a:ext cx="10511640" cy="628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Rozbudowane układy uziomów pionowych i poziomych</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857" name="Obraz 4"/>
          <p:cNvPicPr/>
          <p:nvPr/>
        </p:nvPicPr>
        <p:blipFill>
          <a:blip r:embed="rId2"/>
          <a:stretch/>
        </p:blipFill>
        <p:spPr>
          <a:xfrm>
            <a:off x="3600000" y="2340000"/>
            <a:ext cx="5414760" cy="4304520"/>
          </a:xfrm>
          <a:prstGeom prst="rect">
            <a:avLst/>
          </a:prstGeom>
          <a:ln w="0">
            <a:noFill/>
          </a:ln>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59" name="Symbol zastępczy zawartości 2"/>
          <p:cNvSpPr/>
          <p:nvPr/>
        </p:nvSpPr>
        <p:spPr>
          <a:xfrm>
            <a:off x="838080" y="1825560"/>
            <a:ext cx="10511640" cy="656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Uziomy kratowe</a:t>
            </a:r>
            <a:endParaRPr lang="pl-PL" sz="2800" b="0" strike="noStrike" spc="-1">
              <a:latin typeface="Arial"/>
            </a:endParaRPr>
          </a:p>
        </p:txBody>
      </p:sp>
      <p:pic>
        <p:nvPicPr>
          <p:cNvPr id="860" name="Obraz 4"/>
          <p:cNvPicPr/>
          <p:nvPr/>
        </p:nvPicPr>
        <p:blipFill>
          <a:blip r:embed="rId2"/>
          <a:stretch/>
        </p:blipFill>
        <p:spPr>
          <a:xfrm>
            <a:off x="2421720" y="2333160"/>
            <a:ext cx="7821360" cy="4330800"/>
          </a:xfrm>
          <a:prstGeom prst="rect">
            <a:avLst/>
          </a:prstGeom>
          <a:ln w="0">
            <a:noFill/>
          </a:ln>
        </p:spPr>
      </p:pic>
      <p:sp>
        <p:nvSpPr>
          <p:cNvPr id="861" name="pole tekstowe 5"/>
          <p:cNvSpPr/>
          <p:nvPr/>
        </p:nvSpPr>
        <p:spPr>
          <a:xfrm>
            <a:off x="97560" y="659988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2"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63" name="Symbol zastępczy zawartości 2"/>
          <p:cNvSpPr/>
          <p:nvPr/>
        </p:nvSpPr>
        <p:spPr>
          <a:xfrm>
            <a:off x="838080" y="1825560"/>
            <a:ext cx="10511640" cy="504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Uziomy kratowe</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864" name="Obraz 4"/>
          <p:cNvPicPr/>
          <p:nvPr/>
        </p:nvPicPr>
        <p:blipFill>
          <a:blip r:embed="rId2"/>
          <a:stretch/>
        </p:blipFill>
        <p:spPr>
          <a:xfrm>
            <a:off x="3268080" y="2233800"/>
            <a:ext cx="6313320" cy="4505040"/>
          </a:xfrm>
          <a:prstGeom prst="rect">
            <a:avLst/>
          </a:prstGeom>
          <a:ln w="0">
            <a:noFill/>
          </a:ln>
        </p:spPr>
      </p:pic>
      <p:sp>
        <p:nvSpPr>
          <p:cNvPr id="865" name="pole tekstowe 5"/>
          <p:cNvSpPr/>
          <p:nvPr/>
        </p:nvSpPr>
        <p:spPr>
          <a:xfrm>
            <a:off x="97560" y="659988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ytuł 1_85"/>
          <p:cNvSpPr/>
          <p:nvPr/>
        </p:nvSpPr>
        <p:spPr>
          <a:xfrm>
            <a:off x="838800" y="5792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44" name="Prostokąt 143"/>
          <p:cNvSpPr/>
          <p:nvPr/>
        </p:nvSpPr>
        <p:spPr>
          <a:xfrm>
            <a:off x="360" y="6120360"/>
            <a:ext cx="1079892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https://www.gov.pl/web/kppsp-tczew/zasady-postepowania-na-wypadek-pozaru</a:t>
            </a:r>
            <a:endParaRPr lang="pl-PL" sz="1800" b="0" strike="noStrike" spc="-1">
              <a:latin typeface="Arial"/>
            </a:endParaRPr>
          </a:p>
        </p:txBody>
      </p:sp>
      <p:sp>
        <p:nvSpPr>
          <p:cNvPr id="145" name="Prostokąt 144"/>
          <p:cNvSpPr/>
          <p:nvPr/>
        </p:nvSpPr>
        <p:spPr>
          <a:xfrm>
            <a:off x="360" y="6511680"/>
            <a:ext cx="1187892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https://www.youtube.com/watch?v=ji_yLxw6-lk&amp;t=2s</a:t>
            </a:r>
            <a:endParaRPr lang="pl-PL" sz="1800" b="0" strike="noStrike" spc="-1">
              <a:latin typeface="Arial"/>
            </a:endParaRPr>
          </a:p>
        </p:txBody>
      </p:sp>
      <p:sp>
        <p:nvSpPr>
          <p:cNvPr id="146" name="Prostokąt 145"/>
          <p:cNvSpPr/>
          <p:nvPr/>
        </p:nvSpPr>
        <p:spPr>
          <a:xfrm>
            <a:off x="180000" y="1678680"/>
            <a:ext cx="7196400" cy="4438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Celem ewakuacji ludzi jest zapewnienie osobom szybkiego i bezpiecznego opuszczenia strefy zagrożonej lub objętej pożarem.</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 celów ewakuacji ludzi służą korytarze - poziome drogi ewakuacji i klatki schodowe - pionowe drogi ewakuacyjne z których istnieje możliwość bezpośredniego wyjścia na zewnątrz. Drogi i wyjścia ewakuacyjne oznakowane muszą być pożarniczymi tablicami informacyjnymi zgodnie z PN - 92/N - 01256/02 "Znaki Bezpieczeństwa - Ewakuacja. Ewakuacją ludzi z części lub z całego obiektu zarządza kierujący akcją ratowniczo - gaśniczą. W przypadku zaistnienia pożaru lub innego zagrożenia budynku lub jego części, osoby nie biorące udziału w akcji ratowniczej powinny opuścić strefę zagrożenia. Osoby opuszczające strefę zagrożenia kierują się do najbliższego wyjścia służącego celom ewakuacji zgodnie z oznakowaniem.</a:t>
            </a:r>
            <a:endParaRPr lang="pl-PL" sz="1800" b="0" strike="noStrike" spc="-1">
              <a:latin typeface="Arial"/>
            </a:endParaRPr>
          </a:p>
          <a:p>
            <a:pPr>
              <a:lnSpc>
                <a:spcPct val="100000"/>
              </a:lnSpc>
            </a:pPr>
            <a:endParaRPr lang="pl-PL" sz="1800" b="0" strike="noStrike" spc="-1">
              <a:latin typeface="Arial"/>
            </a:endParaRPr>
          </a:p>
        </p:txBody>
      </p:sp>
      <p:pic>
        <p:nvPicPr>
          <p:cNvPr id="147" name="Obraz 146"/>
          <p:cNvPicPr/>
          <p:nvPr/>
        </p:nvPicPr>
        <p:blipFill>
          <a:blip r:embed="rId2"/>
          <a:stretch/>
        </p:blipFill>
        <p:spPr>
          <a:xfrm>
            <a:off x="7920000" y="1780200"/>
            <a:ext cx="3056760" cy="2245320"/>
          </a:xfrm>
          <a:prstGeom prst="rect">
            <a:avLst/>
          </a:prstGeom>
          <a:ln w="0">
            <a:noFill/>
          </a:ln>
        </p:spPr>
      </p:pic>
      <p:pic>
        <p:nvPicPr>
          <p:cNvPr id="148" name="Obraz 147"/>
          <p:cNvPicPr/>
          <p:nvPr/>
        </p:nvPicPr>
        <p:blipFill>
          <a:blip r:embed="rId3"/>
          <a:stretch/>
        </p:blipFill>
        <p:spPr>
          <a:xfrm>
            <a:off x="7920000" y="4101480"/>
            <a:ext cx="3056760" cy="2015640"/>
          </a:xfrm>
          <a:prstGeom prst="rect">
            <a:avLst/>
          </a:prstGeom>
          <a:ln w="0">
            <a:noFill/>
          </a:ln>
        </p:spPr>
      </p:pic>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6"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67" name="Symbol zastępczy zawartości 2"/>
          <p:cNvSpPr/>
          <p:nvPr/>
        </p:nvSpPr>
        <p:spPr>
          <a:xfrm>
            <a:off x="838080" y="1825560"/>
            <a:ext cx="10511640" cy="54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Uziomy kratowe</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868" name="Obraz 4"/>
          <p:cNvPicPr/>
          <p:nvPr/>
        </p:nvPicPr>
        <p:blipFill>
          <a:blip r:embed="rId2"/>
          <a:stretch/>
        </p:blipFill>
        <p:spPr>
          <a:xfrm>
            <a:off x="1585440" y="2424600"/>
            <a:ext cx="9112320" cy="3923280"/>
          </a:xfrm>
          <a:prstGeom prst="rect">
            <a:avLst/>
          </a:prstGeom>
          <a:ln w="0">
            <a:noFill/>
          </a:ln>
        </p:spPr>
      </p:pic>
      <p:sp>
        <p:nvSpPr>
          <p:cNvPr id="869" name="pole tekstowe 5"/>
          <p:cNvSpPr/>
          <p:nvPr/>
        </p:nvSpPr>
        <p:spPr>
          <a:xfrm>
            <a:off x="97560" y="659988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https://rst.pl/zalacznik/4306</a:t>
            </a:r>
            <a:endParaRPr lang="pl-PL" sz="800" b="0" strike="noStrike" spc="-1">
              <a:latin typeface="Arial"/>
            </a:endParaRP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71" name="Symbol zastępczy zawartości 2"/>
          <p:cNvSpPr/>
          <p:nvPr/>
        </p:nvSpPr>
        <p:spPr>
          <a:xfrm>
            <a:off x="838080" y="1825560"/>
            <a:ext cx="5041800" cy="466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Ogranicznik przepięć</a:t>
            </a:r>
            <a:r>
              <a:rPr lang="pl-PL" sz="2800" b="0" strike="noStrike" spc="-1">
                <a:solidFill>
                  <a:srgbClr val="000000"/>
                </a:solidFill>
                <a:latin typeface="Aptos"/>
                <a:ea typeface="DejaVu Sans"/>
              </a:rPr>
              <a:t> – urządzenie do ochrony aparatury elektrycznej przed przejściowymi przepięciami, ograniczające czas trwania i częstotliwość prądu następczego. </a:t>
            </a:r>
            <a:endParaRPr lang="pl-PL" sz="2800" b="0" strike="noStrike" spc="-1">
              <a:latin typeface="Arial"/>
            </a:endParaRPr>
          </a:p>
        </p:txBody>
      </p:sp>
      <p:pic>
        <p:nvPicPr>
          <p:cNvPr id="872" name="Obraz 6"/>
          <p:cNvPicPr/>
          <p:nvPr/>
        </p:nvPicPr>
        <p:blipFill>
          <a:blip r:embed="rId2"/>
          <a:stretch/>
        </p:blipFill>
        <p:spPr>
          <a:xfrm>
            <a:off x="6095880" y="2080800"/>
            <a:ext cx="5988960" cy="4222440"/>
          </a:xfrm>
          <a:prstGeom prst="rect">
            <a:avLst/>
          </a:prstGeom>
          <a:ln w="0">
            <a:noFill/>
          </a:ln>
        </p:spPr>
      </p:pic>
      <p:sp>
        <p:nvSpPr>
          <p:cNvPr id="873" name="pole tekstowe 3"/>
          <p:cNvSpPr/>
          <p:nvPr/>
        </p:nvSpPr>
        <p:spPr>
          <a:xfrm>
            <a:off x="147600" y="6522300"/>
            <a:ext cx="6714957" cy="27554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200" b="0" strike="noStrike" spc="-1" dirty="0">
                <a:solidFill>
                  <a:srgbClr val="000000"/>
                </a:solidFill>
                <a:latin typeface="Aptos"/>
                <a:ea typeface="DejaVu Sans"/>
              </a:rPr>
              <a:t>Źródło: </a:t>
            </a:r>
            <a:r>
              <a:rPr lang="pl-PL" sz="1200" b="0" strike="noStrike" spc="-1" dirty="0">
                <a:solidFill>
                  <a:srgbClr val="000000"/>
                </a:solidFill>
                <a:latin typeface="Aptos"/>
                <a:ea typeface="DejaVu Sans"/>
                <a:hlinkClick r:id="rId3"/>
              </a:rPr>
              <a:t>https://www.napiecie.salama.pl/jak-dobrac-i-zamontowac-ogranicznik-przepiec-zasilanie/</a:t>
            </a:r>
            <a:r>
              <a:rPr lang="pl-PL" sz="1200" b="0" strike="noStrike" spc="-1" dirty="0">
                <a:solidFill>
                  <a:srgbClr val="000000"/>
                </a:solidFill>
                <a:latin typeface="Aptos"/>
                <a:ea typeface="DejaVu Sans"/>
              </a:rPr>
              <a:t> </a:t>
            </a:r>
            <a:endParaRPr lang="pl-PL" sz="1200" b="0" strike="noStrike" spc="-1" dirty="0">
              <a:latin typeface="Arial"/>
            </a:endParaRP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4"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875" name="Obraz 4"/>
          <p:cNvPicPr/>
          <p:nvPr/>
        </p:nvPicPr>
        <p:blipFill>
          <a:blip r:embed="rId2"/>
          <a:stretch/>
        </p:blipFill>
        <p:spPr>
          <a:xfrm>
            <a:off x="3130920" y="2160000"/>
            <a:ext cx="5185440" cy="4392720"/>
          </a:xfrm>
          <a:prstGeom prst="rect">
            <a:avLst/>
          </a:prstGeom>
          <a:ln w="0">
            <a:noFill/>
          </a:ln>
        </p:spPr>
      </p:pic>
      <p:sp>
        <p:nvSpPr>
          <p:cNvPr id="876" name="pole tekstowe 2"/>
          <p:cNvSpPr/>
          <p:nvPr/>
        </p:nvSpPr>
        <p:spPr>
          <a:xfrm>
            <a:off x="167920" y="6595400"/>
            <a:ext cx="5655051" cy="244767"/>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000" b="0" strike="noStrike" spc="-1" dirty="0">
                <a:solidFill>
                  <a:srgbClr val="000000"/>
                </a:solidFill>
                <a:latin typeface="Aptos"/>
                <a:ea typeface="DejaVu Sans"/>
              </a:rPr>
              <a:t>Źródło: </a:t>
            </a:r>
            <a:r>
              <a:rPr lang="pl-PL" sz="1000" b="0" strike="noStrike" spc="-1" dirty="0">
                <a:solidFill>
                  <a:srgbClr val="000000"/>
                </a:solidFill>
                <a:latin typeface="Aptos"/>
                <a:ea typeface="DejaVu Sans"/>
                <a:hlinkClick r:id="rId3"/>
              </a:rPr>
              <a:t>https://www.napiecie.salama.pl/jak-dobrac-i-zamontowac-ogranicznik-przepiec-zasilanie/</a:t>
            </a:r>
            <a:r>
              <a:rPr lang="pl-PL" sz="1000" b="0" strike="noStrike" spc="-1" dirty="0">
                <a:solidFill>
                  <a:srgbClr val="000000"/>
                </a:solidFill>
                <a:latin typeface="Aptos"/>
                <a:ea typeface="DejaVu Sans"/>
              </a:rPr>
              <a:t> </a:t>
            </a:r>
            <a:endParaRPr lang="pl-PL" sz="1000" b="0" strike="noStrike" spc="-1" dirty="0">
              <a:latin typeface="Arial"/>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78"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Uproszczona zasada działania ogranicznika przepięć</a:t>
            </a:r>
            <a:endParaRPr lang="pl-PL" sz="2800" b="0" strike="noStrike" spc="-1">
              <a:latin typeface="Arial"/>
            </a:endParaRPr>
          </a:p>
        </p:txBody>
      </p:sp>
      <p:pic>
        <p:nvPicPr>
          <p:cNvPr id="879" name="Symbol zastępczy zawartości 4"/>
          <p:cNvPicPr/>
          <p:nvPr/>
        </p:nvPicPr>
        <p:blipFill>
          <a:blip r:embed="rId2"/>
          <a:stretch/>
        </p:blipFill>
        <p:spPr>
          <a:xfrm>
            <a:off x="637920" y="2260800"/>
            <a:ext cx="5054400" cy="4347360"/>
          </a:xfrm>
          <a:prstGeom prst="rect">
            <a:avLst/>
          </a:prstGeom>
          <a:ln w="0">
            <a:noFill/>
          </a:ln>
        </p:spPr>
      </p:pic>
      <p:pic>
        <p:nvPicPr>
          <p:cNvPr id="880" name="Obraz 4"/>
          <p:cNvPicPr/>
          <p:nvPr/>
        </p:nvPicPr>
        <p:blipFill>
          <a:blip r:embed="rId3"/>
          <a:stretch/>
        </p:blipFill>
        <p:spPr>
          <a:xfrm>
            <a:off x="5623200" y="2871360"/>
            <a:ext cx="6399720" cy="3234960"/>
          </a:xfrm>
          <a:prstGeom prst="rect">
            <a:avLst/>
          </a:prstGeom>
          <a:ln w="0">
            <a:noFill/>
          </a:ln>
        </p:spPr>
      </p:pic>
      <p:sp>
        <p:nvSpPr>
          <p:cNvPr id="881" name="pole tekstowe 5"/>
          <p:cNvSpPr/>
          <p:nvPr/>
        </p:nvSpPr>
        <p:spPr>
          <a:xfrm>
            <a:off x="147600" y="6627960"/>
            <a:ext cx="5655051" cy="244767"/>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1000" b="0" strike="noStrike" spc="-1" dirty="0">
                <a:solidFill>
                  <a:srgbClr val="000000"/>
                </a:solidFill>
                <a:latin typeface="Aptos"/>
                <a:ea typeface="DejaVu Sans"/>
              </a:rPr>
              <a:t>Źródło: </a:t>
            </a:r>
            <a:r>
              <a:rPr lang="pl-PL" sz="1000" b="0" strike="noStrike" spc="-1" dirty="0">
                <a:solidFill>
                  <a:srgbClr val="000000"/>
                </a:solidFill>
                <a:latin typeface="Aptos"/>
                <a:ea typeface="DejaVu Sans"/>
                <a:hlinkClick r:id="rId4"/>
              </a:rPr>
              <a:t>https://www.napiecie.salama.pl/jak-dobrac-i-zamontowac-ogranicznik-przepiec-zasilanie/</a:t>
            </a:r>
            <a:r>
              <a:rPr lang="pl-PL" sz="1000" b="0" strike="noStrike" spc="-1" dirty="0">
                <a:solidFill>
                  <a:srgbClr val="000000"/>
                </a:solidFill>
                <a:latin typeface="Aptos"/>
                <a:ea typeface="DejaVu Sans"/>
              </a:rPr>
              <a:t> </a:t>
            </a:r>
            <a:endParaRPr lang="pl-PL" sz="1000" b="0" strike="noStrike" spc="-1" dirty="0">
              <a:latin typeface="Arial"/>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83" name="Symbol zastępczy zawartości 2"/>
          <p:cNvSpPr/>
          <p:nvPr/>
        </p:nvSpPr>
        <p:spPr>
          <a:xfrm>
            <a:off x="838080" y="1825560"/>
            <a:ext cx="10511640" cy="92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Jaki ogranicznik przepięć zastosować w instalacji z systemem fotowoltaicznym?</a:t>
            </a:r>
            <a:endParaRPr lang="pl-PL" sz="2800" b="0" strike="noStrike" spc="-1">
              <a:latin typeface="Arial"/>
            </a:endParaRPr>
          </a:p>
        </p:txBody>
      </p:sp>
      <p:pic>
        <p:nvPicPr>
          <p:cNvPr id="884" name="Obraz 4"/>
          <p:cNvPicPr/>
          <p:nvPr/>
        </p:nvPicPr>
        <p:blipFill>
          <a:blip r:embed="rId2"/>
          <a:stretch/>
        </p:blipFill>
        <p:spPr>
          <a:xfrm>
            <a:off x="3591720" y="2756880"/>
            <a:ext cx="5005080" cy="3911040"/>
          </a:xfrm>
          <a:prstGeom prst="rect">
            <a:avLst/>
          </a:prstGeom>
          <a:ln w="0">
            <a:noFill/>
          </a:ln>
        </p:spPr>
      </p:pic>
      <p:sp>
        <p:nvSpPr>
          <p:cNvPr id="885" name="pole tekstowe 6"/>
          <p:cNvSpPr/>
          <p:nvPr/>
        </p:nvSpPr>
        <p:spPr>
          <a:xfrm>
            <a:off x="102240" y="6647400"/>
            <a:ext cx="94147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6"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87" name="Symbol zastępczy zawartości 2"/>
          <p:cNvSpPr/>
          <p:nvPr/>
        </p:nvSpPr>
        <p:spPr>
          <a:xfrm>
            <a:off x="838080" y="1825560"/>
            <a:ext cx="10511640" cy="86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Jaki ogranicznik przepięć zastosować w instalacji z systemem fotowoltaicznym?</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888" name="Obraz 4"/>
          <p:cNvPicPr/>
          <p:nvPr/>
        </p:nvPicPr>
        <p:blipFill>
          <a:blip r:embed="rId2"/>
          <a:stretch/>
        </p:blipFill>
        <p:spPr>
          <a:xfrm>
            <a:off x="2284560" y="2691720"/>
            <a:ext cx="7472880" cy="3914640"/>
          </a:xfrm>
          <a:prstGeom prst="rect">
            <a:avLst/>
          </a:prstGeom>
          <a:ln w="0">
            <a:noFill/>
          </a:ln>
        </p:spPr>
      </p:pic>
      <p:sp>
        <p:nvSpPr>
          <p:cNvPr id="889" name="pole tekstowe 7"/>
          <p:cNvSpPr/>
          <p:nvPr/>
        </p:nvSpPr>
        <p:spPr>
          <a:xfrm>
            <a:off x="102240" y="6647400"/>
            <a:ext cx="94147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91" name="Symbol zastępczy zawartości 2"/>
          <p:cNvSpPr/>
          <p:nvPr/>
        </p:nvSpPr>
        <p:spPr>
          <a:xfrm>
            <a:off x="838080" y="1825560"/>
            <a:ext cx="10511640" cy="87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Jaki ogranicznik przepięć zastosować w instalacji z systemem fotowoltaicznym?</a:t>
            </a: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892" name="Obraz 4"/>
          <p:cNvPicPr/>
          <p:nvPr/>
        </p:nvPicPr>
        <p:blipFill>
          <a:blip r:embed="rId2"/>
          <a:stretch/>
        </p:blipFill>
        <p:spPr>
          <a:xfrm>
            <a:off x="5343120" y="2804760"/>
            <a:ext cx="4373640" cy="4012560"/>
          </a:xfrm>
          <a:prstGeom prst="rect">
            <a:avLst/>
          </a:prstGeom>
          <a:ln w="0">
            <a:noFill/>
          </a:ln>
        </p:spPr>
      </p:pic>
      <p:sp>
        <p:nvSpPr>
          <p:cNvPr id="893" name="pole tekstowe 5"/>
          <p:cNvSpPr/>
          <p:nvPr/>
        </p:nvSpPr>
        <p:spPr>
          <a:xfrm>
            <a:off x="102240" y="6647400"/>
            <a:ext cx="94147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4"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95"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Ogranicznik przepięć w naziemnej instalacji elektrowni fotowoltaicznej</a:t>
            </a:r>
            <a:endParaRPr lang="pl-PL" sz="2800" b="0" strike="noStrike" spc="-1">
              <a:latin typeface="Arial"/>
            </a:endParaRPr>
          </a:p>
        </p:txBody>
      </p:sp>
      <p:pic>
        <p:nvPicPr>
          <p:cNvPr id="896" name="Obraz 4"/>
          <p:cNvPicPr/>
          <p:nvPr/>
        </p:nvPicPr>
        <p:blipFill>
          <a:blip r:embed="rId2"/>
          <a:stretch/>
        </p:blipFill>
        <p:spPr>
          <a:xfrm>
            <a:off x="937440" y="2986920"/>
            <a:ext cx="10511640" cy="3791880"/>
          </a:xfrm>
          <a:prstGeom prst="rect">
            <a:avLst/>
          </a:prstGeom>
          <a:ln w="0">
            <a:noFill/>
          </a:ln>
        </p:spPr>
      </p:pic>
      <p:sp>
        <p:nvSpPr>
          <p:cNvPr id="897" name="pole tekstowe 5"/>
          <p:cNvSpPr/>
          <p:nvPr/>
        </p:nvSpPr>
        <p:spPr>
          <a:xfrm>
            <a:off x="102240" y="6647400"/>
            <a:ext cx="94147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https://rst.pl/jak-dobrac-ograniczniki-przepiec-do-instalacji-nn-z-ukladami-fotowoltaicznymi/</a:t>
            </a:r>
            <a:endParaRPr lang="pl-PL" sz="800" b="0" strike="noStrike" spc="-1">
              <a:latin typeface="Arial"/>
            </a:endParaRP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899" name="Symbol zastępczy zawartości 2"/>
          <p:cNvSpPr/>
          <p:nvPr/>
        </p:nvSpPr>
        <p:spPr>
          <a:xfrm>
            <a:off x="838080" y="1825560"/>
            <a:ext cx="10511640" cy="171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Rozdzielnica Główna (RG) </a:t>
            </a:r>
            <a:r>
              <a:rPr lang="pl-PL" sz="2800" b="0" strike="noStrike" spc="-1">
                <a:solidFill>
                  <a:srgbClr val="000000"/>
                </a:solidFill>
                <a:latin typeface="Aptos"/>
                <a:ea typeface="DejaVu Sans"/>
              </a:rPr>
              <a:t>- </a:t>
            </a:r>
            <a:r>
              <a:rPr lang="pl-PL" sz="2800" b="0" strike="noStrike" spc="-1">
                <a:solidFill>
                  <a:srgbClr val="001D35"/>
                </a:solidFill>
                <a:latin typeface="Google Sans"/>
                <a:ea typeface="DejaVu Sans"/>
              </a:rPr>
              <a:t>w instalacji elektrycznej budynku to </a:t>
            </a:r>
            <a:r>
              <a:rPr lang="pl-PL" sz="2800" b="0" strike="noStrike" spc="-1">
                <a:solidFill>
                  <a:srgbClr val="000000"/>
                </a:solidFill>
                <a:latin typeface="Aptos"/>
                <a:ea typeface="DejaVu Sans"/>
              </a:rPr>
              <a:t>centralny punkt rozdziału energii elektrycznej, służący do zasilania wewnętrznych linii zasilających oraz obwodów administracyjnych.</a:t>
            </a:r>
            <a:endParaRPr lang="pl-PL" sz="2800" b="0" strike="noStrike" spc="-1">
              <a:latin typeface="Arial"/>
            </a:endParaRPr>
          </a:p>
        </p:txBody>
      </p:sp>
      <p:pic>
        <p:nvPicPr>
          <p:cNvPr id="900" name="Obraz 4"/>
          <p:cNvPicPr/>
          <p:nvPr/>
        </p:nvPicPr>
        <p:blipFill>
          <a:blip r:embed="rId2"/>
          <a:stretch/>
        </p:blipFill>
        <p:spPr>
          <a:xfrm>
            <a:off x="5063760" y="3542040"/>
            <a:ext cx="2435760" cy="3218760"/>
          </a:xfrm>
          <a:prstGeom prst="rect">
            <a:avLst/>
          </a:prstGeom>
          <a:ln w="0">
            <a:noFill/>
          </a:ln>
        </p:spPr>
      </p:pic>
      <p:sp>
        <p:nvSpPr>
          <p:cNvPr id="901" name="pole tekstowe 6"/>
          <p:cNvSpPr/>
          <p:nvPr/>
        </p:nvSpPr>
        <p:spPr>
          <a:xfrm>
            <a:off x="720" y="6615000"/>
            <a:ext cx="60912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el-roj</a:t>
            </a:r>
            <a:endParaRPr lang="pl-PL" sz="800" b="0" strike="noStrike" spc="-1">
              <a:latin typeface="Arial"/>
            </a:endParaRP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03" name="Symbol zastępczy zawartości 2"/>
          <p:cNvSpPr/>
          <p:nvPr/>
        </p:nvSpPr>
        <p:spPr>
          <a:xfrm>
            <a:off x="838080" y="182556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Rozłącznik izolacyjny - </a:t>
            </a:r>
            <a:r>
              <a:rPr lang="pl-PL" sz="2800" b="0" strike="noStrike" spc="-1">
                <a:solidFill>
                  <a:srgbClr val="001D35"/>
                </a:solidFill>
                <a:latin typeface="Google Sans"/>
                <a:ea typeface="DejaVu Sans"/>
              </a:rPr>
              <a:t>urządzenie elektryczne, które służy do odizolowania obwodu od źródła zasilania, umożliwiając bezpieczne prace konserwacyjne lub naprawcze. </a:t>
            </a:r>
            <a:endParaRPr lang="pl-PL" sz="2800" b="0" strike="noStrike" spc="-1">
              <a:latin typeface="Arial"/>
            </a:endParaRPr>
          </a:p>
        </p:txBody>
      </p:sp>
      <p:pic>
        <p:nvPicPr>
          <p:cNvPr id="904" name="Obraz 4"/>
          <p:cNvPicPr/>
          <p:nvPr/>
        </p:nvPicPr>
        <p:blipFill>
          <a:blip r:embed="rId2"/>
          <a:stretch/>
        </p:blipFill>
        <p:spPr>
          <a:xfrm>
            <a:off x="4645080" y="3151080"/>
            <a:ext cx="3545280" cy="3667320"/>
          </a:xfrm>
          <a:prstGeom prst="rect">
            <a:avLst/>
          </a:prstGeom>
          <a:ln w="0">
            <a:noFill/>
          </a:ln>
        </p:spPr>
      </p:pic>
      <p:sp>
        <p:nvSpPr>
          <p:cNvPr id="905" name="pole tekstowe 5"/>
          <p:cNvSpPr/>
          <p:nvPr/>
        </p:nvSpPr>
        <p:spPr>
          <a:xfrm>
            <a:off x="35280" y="661140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https://www.tim.pl/rozlacznik-modulowy-40a-4p-400v-5tl1440-0/p/0004-00013-32241</a:t>
            </a:r>
            <a:endParaRPr lang="pl-PL" sz="800" b="0" strike="noStrike" spc="-1">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ytuł 1_0"/>
          <p:cNvSpPr/>
          <p:nvPr/>
        </p:nvSpPr>
        <p:spPr>
          <a:xfrm>
            <a:off x="720000" y="119520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1: Wprowadzenie </a:t>
            </a:r>
            <a:endParaRPr lang="pl-PL" sz="4400" b="0" strike="noStrike" spc="-1">
              <a:latin typeface="Arial"/>
            </a:endParaRPr>
          </a:p>
        </p:txBody>
      </p:sp>
      <p:sp>
        <p:nvSpPr>
          <p:cNvPr id="79" name="Symbol zastępczy zawartości 2_0"/>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90000"/>
              </a:lnSpc>
              <a:spcBef>
                <a:spcPts val="1001"/>
              </a:spcBef>
            </a:pPr>
            <a:endParaRPr lang="pl-PL" sz="1800" b="0" strike="noStrike" spc="-1">
              <a:latin typeface="Arial"/>
            </a:endParaRPr>
          </a:p>
          <a:p>
            <a:pPr>
              <a:lnSpc>
                <a:spcPct val="90000"/>
              </a:lnSpc>
              <a:spcBef>
                <a:spcPts val="1001"/>
              </a:spcBef>
              <a:tabLst>
                <a:tab pos="0" algn="l"/>
              </a:tabLst>
            </a:pPr>
            <a:endParaRPr lang="pl-PL" sz="1800" b="0" strike="noStrike" spc="-1">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ytuł 1_86"/>
          <p:cNvSpPr/>
          <p:nvPr/>
        </p:nvSpPr>
        <p:spPr>
          <a:xfrm>
            <a:off x="838080" y="57672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50" name="Symbol zastępczy zawartości 2_68"/>
          <p:cNvSpPr/>
          <p:nvPr/>
        </p:nvSpPr>
        <p:spPr>
          <a:xfrm>
            <a:off x="838080" y="20372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51" name="Prostokąt 150"/>
          <p:cNvSpPr/>
          <p:nvPr/>
        </p:nvSpPr>
        <p:spPr>
          <a:xfrm>
            <a:off x="0" y="6480000"/>
            <a:ext cx="116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pic>
        <p:nvPicPr>
          <p:cNvPr id="152" name="Obraz 151"/>
          <p:cNvPicPr/>
          <p:nvPr/>
        </p:nvPicPr>
        <p:blipFill>
          <a:blip r:embed="rId2"/>
          <a:stretch/>
        </p:blipFill>
        <p:spPr>
          <a:xfrm>
            <a:off x="781920" y="2682720"/>
            <a:ext cx="10693080" cy="2739600"/>
          </a:xfrm>
          <a:prstGeom prst="rect">
            <a:avLst/>
          </a:prstGeom>
          <a:ln w="0">
            <a:noFill/>
          </a:ln>
        </p:spPr>
      </p:pic>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07" name="Symbol zastępczy zawartości 2"/>
          <p:cNvSpPr/>
          <p:nvPr/>
        </p:nvSpPr>
        <p:spPr>
          <a:xfrm>
            <a:off x="838080" y="182556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Wskaźnik zasilania </a:t>
            </a:r>
            <a:r>
              <a:rPr lang="pl-PL" sz="2800" b="0" strike="noStrike" spc="-1">
                <a:solidFill>
                  <a:srgbClr val="000000"/>
                </a:solidFill>
                <a:latin typeface="Aptos"/>
                <a:ea typeface="DejaVu Sans"/>
              </a:rPr>
              <a:t>– służy do podstawowej diagnostyki stanu instalacji i informuje o obecności napięcia zasilania w określonym punkcie instalacji.</a:t>
            </a:r>
            <a:endParaRPr lang="pl-PL" sz="2800" b="0" strike="noStrike" spc="-1">
              <a:latin typeface="Arial"/>
            </a:endParaRPr>
          </a:p>
        </p:txBody>
      </p:sp>
      <p:pic>
        <p:nvPicPr>
          <p:cNvPr id="908" name="Obraz 4"/>
          <p:cNvPicPr/>
          <p:nvPr/>
        </p:nvPicPr>
        <p:blipFill>
          <a:blip r:embed="rId2"/>
          <a:stretch/>
        </p:blipFill>
        <p:spPr>
          <a:xfrm>
            <a:off x="2080080" y="3511800"/>
            <a:ext cx="1782360" cy="3090600"/>
          </a:xfrm>
          <a:prstGeom prst="rect">
            <a:avLst/>
          </a:prstGeom>
          <a:ln w="0">
            <a:noFill/>
          </a:ln>
        </p:spPr>
      </p:pic>
      <p:pic>
        <p:nvPicPr>
          <p:cNvPr id="909" name="Obraz 6"/>
          <p:cNvPicPr/>
          <p:nvPr/>
        </p:nvPicPr>
        <p:blipFill>
          <a:blip r:embed="rId3"/>
          <a:stretch/>
        </p:blipFill>
        <p:spPr>
          <a:xfrm>
            <a:off x="5210640" y="3083400"/>
            <a:ext cx="806040" cy="3642480"/>
          </a:xfrm>
          <a:prstGeom prst="rect">
            <a:avLst/>
          </a:prstGeom>
          <a:ln w="0">
            <a:noFill/>
          </a:ln>
        </p:spPr>
      </p:pic>
      <p:pic>
        <p:nvPicPr>
          <p:cNvPr id="910" name="Obraz 8"/>
          <p:cNvPicPr/>
          <p:nvPr/>
        </p:nvPicPr>
        <p:blipFill>
          <a:blip r:embed="rId4"/>
          <a:stretch/>
        </p:blipFill>
        <p:spPr>
          <a:xfrm>
            <a:off x="7293600" y="3511800"/>
            <a:ext cx="1952640" cy="3207600"/>
          </a:xfrm>
          <a:prstGeom prst="rect">
            <a:avLst/>
          </a:prstGeom>
          <a:ln w="0">
            <a:noFill/>
          </a:ln>
        </p:spPr>
      </p:pic>
      <p:sp>
        <p:nvSpPr>
          <p:cNvPr id="911" name="pole tekstowe 3"/>
          <p:cNvSpPr/>
          <p:nvPr/>
        </p:nvSpPr>
        <p:spPr>
          <a:xfrm>
            <a:off x="7560" y="6606360"/>
            <a:ext cx="1283040" cy="2113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800" b="0" strike="noStrike" spc="-1">
                <a:solidFill>
                  <a:srgbClr val="000000"/>
                </a:solidFill>
                <a:latin typeface="Aptos"/>
                <a:ea typeface="DejaVu Sans"/>
              </a:rPr>
              <a:t>Źródło: www.zamel.pl</a:t>
            </a:r>
            <a:endParaRPr lang="pl-PL" sz="800" b="0" strike="noStrike" spc="-1">
              <a:latin typeface="Arial"/>
            </a:endParaRP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2"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13" name="Symbol zastępczy zawartości 2"/>
          <p:cNvSpPr/>
          <p:nvPr/>
        </p:nvSpPr>
        <p:spPr>
          <a:xfrm>
            <a:off x="838080" y="1825560"/>
            <a:ext cx="10511640" cy="239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3000"/>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Wyłącznik różnicowoprądowy</a:t>
            </a:r>
            <a:r>
              <a:rPr lang="pl-PL" sz="2800" b="0" strike="noStrike" spc="-1">
                <a:solidFill>
                  <a:srgbClr val="000000"/>
                </a:solidFill>
                <a:latin typeface="Aptos"/>
                <a:ea typeface="DejaVu Sans"/>
              </a:rPr>
              <a:t>, potocznie różnicówka, a także często używane są angielskie skrótowce: RCD od residual current device, RCCB od residual current circuit breaker dla aparatu kombinowanego – elektryczne urządzenie zabezpieczające, które rozłącza obwód po wykryciu, że prąd elektryczny, który z niego wypływa nie jest równy prądowi wpływającemu. </a:t>
            </a:r>
            <a:endParaRPr lang="pl-PL" sz="2800" b="0" strike="noStrike" spc="-1">
              <a:latin typeface="Arial"/>
            </a:endParaRPr>
          </a:p>
        </p:txBody>
      </p:sp>
      <p:pic>
        <p:nvPicPr>
          <p:cNvPr id="914" name="Obraz 4"/>
          <p:cNvPicPr/>
          <p:nvPr/>
        </p:nvPicPr>
        <p:blipFill>
          <a:blip r:embed="rId2"/>
          <a:stretch/>
        </p:blipFill>
        <p:spPr>
          <a:xfrm>
            <a:off x="2170440" y="4051440"/>
            <a:ext cx="7671960" cy="2732040"/>
          </a:xfrm>
          <a:prstGeom prst="rect">
            <a:avLst/>
          </a:prstGeom>
          <a:ln w="0">
            <a:noFill/>
          </a:ln>
        </p:spPr>
      </p:pic>
      <p:sp>
        <p:nvSpPr>
          <p:cNvPr id="915" name="pole tekstowe 6"/>
          <p:cNvSpPr/>
          <p:nvPr/>
        </p:nvSpPr>
        <p:spPr>
          <a:xfrm>
            <a:off x="0" y="6642720"/>
            <a:ext cx="10902600" cy="26015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100" b="0" strike="noStrike" spc="-1" dirty="0">
                <a:solidFill>
                  <a:srgbClr val="000000"/>
                </a:solidFill>
                <a:latin typeface="Aptos"/>
                <a:ea typeface="DejaVu Sans"/>
              </a:rPr>
              <a:t>Źródło: </a:t>
            </a:r>
            <a:r>
              <a:rPr lang="pl-PL" sz="1100" b="0" strike="noStrike" spc="-1" dirty="0">
                <a:solidFill>
                  <a:srgbClr val="000000"/>
                </a:solidFill>
                <a:latin typeface="Aptos"/>
                <a:ea typeface="DejaVu Sans"/>
                <a:hlinkClick r:id="rId3"/>
              </a:rPr>
              <a:t>https://www.napiecie.salama.pl/ile-za-elektryka/#Oprzewodowanie</a:t>
            </a:r>
            <a:r>
              <a:rPr lang="pl-PL" sz="1100" b="0" strike="noStrike" spc="-1" dirty="0">
                <a:solidFill>
                  <a:srgbClr val="000000"/>
                </a:solidFill>
                <a:latin typeface="Aptos"/>
                <a:ea typeface="DejaVu Sans"/>
              </a:rPr>
              <a:t> </a:t>
            </a:r>
            <a:endParaRPr lang="pl-PL" sz="1100" b="0" strike="noStrike" spc="-1" dirty="0">
              <a:latin typeface="Arial"/>
            </a:endParaRP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917" name="Picture 2" descr="undefined"/>
          <p:cNvPicPr/>
          <p:nvPr/>
        </p:nvPicPr>
        <p:blipFill>
          <a:blip r:embed="rId2"/>
          <a:stretch/>
        </p:blipFill>
        <p:spPr>
          <a:xfrm>
            <a:off x="6824880" y="2909880"/>
            <a:ext cx="4700520" cy="3331800"/>
          </a:xfrm>
          <a:prstGeom prst="rect">
            <a:avLst/>
          </a:prstGeom>
          <a:ln w="0">
            <a:noFill/>
          </a:ln>
        </p:spPr>
      </p:pic>
      <p:sp>
        <p:nvSpPr>
          <p:cNvPr id="918" name="pole tekstowe 4"/>
          <p:cNvSpPr/>
          <p:nvPr/>
        </p:nvSpPr>
        <p:spPr>
          <a:xfrm>
            <a:off x="3498480" y="2206080"/>
            <a:ext cx="609192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1" strike="noStrike" spc="-1">
                <a:solidFill>
                  <a:srgbClr val="000000"/>
                </a:solidFill>
                <a:latin typeface="Aptos"/>
                <a:ea typeface="DejaVu Sans"/>
              </a:rPr>
              <a:t>Zasada działania wyłącznika RCD</a:t>
            </a:r>
            <a:endParaRPr lang="pl-PL" sz="1800" b="0" strike="noStrike" spc="-1">
              <a:latin typeface="Arial"/>
            </a:endParaRPr>
          </a:p>
        </p:txBody>
      </p:sp>
      <p:pic>
        <p:nvPicPr>
          <p:cNvPr id="919" name="Picture 4" descr="undefined"/>
          <p:cNvPicPr/>
          <p:nvPr/>
        </p:nvPicPr>
        <p:blipFill>
          <a:blip r:embed="rId3"/>
          <a:stretch/>
        </p:blipFill>
        <p:spPr>
          <a:xfrm>
            <a:off x="197640" y="2828880"/>
            <a:ext cx="4039200" cy="3534120"/>
          </a:xfrm>
          <a:prstGeom prst="rect">
            <a:avLst/>
          </a:prstGeom>
          <a:ln w="0">
            <a:noFill/>
          </a:ln>
        </p:spPr>
      </p:pic>
      <p:sp>
        <p:nvSpPr>
          <p:cNvPr id="920" name="pole tekstowe 6"/>
          <p:cNvSpPr/>
          <p:nvPr/>
        </p:nvSpPr>
        <p:spPr>
          <a:xfrm>
            <a:off x="0" y="662004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https://pl.wikipedia.org/wiki/Wy%C5%82%C4%85cznik_r%C3%B3%C5%BCnicowopr%C4%85dowy</a:t>
            </a:r>
            <a:endParaRPr lang="pl-PL" sz="800" b="0" strike="noStrike" spc="-1">
              <a:latin typeface="Arial"/>
            </a:endParaRP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22" name="Symbol zastępczy zawartości 2"/>
          <p:cNvSpPr/>
          <p:nvPr/>
        </p:nvSpPr>
        <p:spPr>
          <a:xfrm>
            <a:off x="838080" y="2884680"/>
            <a:ext cx="10028880" cy="328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0" strike="noStrike" spc="-1">
                <a:solidFill>
                  <a:srgbClr val="000000"/>
                </a:solidFill>
                <a:latin typeface="Aptos"/>
                <a:ea typeface="DejaVu Sans"/>
              </a:rPr>
              <a:t>Czas wyłączenia – czas po którym następuje wyłączenie zasilania po wykryciu wartości prądu upływu ponad wskazaną wartość</a:t>
            </a:r>
            <a:endParaRPr lang="pl-PL" sz="2800" b="0" strike="noStrike" spc="-1">
              <a:latin typeface="Arial"/>
            </a:endParaRPr>
          </a:p>
          <a:p>
            <a:pPr marL="228600" indent="-22464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Prąd wyzwalania – prąd upływu przy jakim nastąpi samoczynne wyłączenie zasilania</a:t>
            </a:r>
            <a:endParaRPr lang="pl-PL" sz="2800" b="0" strike="noStrike" spc="-1">
              <a:latin typeface="Arial"/>
            </a:endParaRPr>
          </a:p>
          <a:p>
            <a:pPr marL="228600" indent="-22464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Prąd nominalny – nominalna wartość maksymalnego prądu jaki może płynąć przez wyłącznik RCD</a:t>
            </a:r>
            <a:endParaRPr lang="pl-PL" sz="2800" b="0" strike="noStrike" spc="-1">
              <a:latin typeface="Arial"/>
            </a:endParaRPr>
          </a:p>
        </p:txBody>
      </p:sp>
      <p:sp>
        <p:nvSpPr>
          <p:cNvPr id="923" name="pole tekstowe 3"/>
          <p:cNvSpPr/>
          <p:nvPr/>
        </p:nvSpPr>
        <p:spPr>
          <a:xfrm>
            <a:off x="1081440" y="1810440"/>
            <a:ext cx="622512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2800" b="1" strike="noStrike" spc="-1">
                <a:solidFill>
                  <a:srgbClr val="000000"/>
                </a:solidFill>
                <a:latin typeface="Aptos"/>
                <a:ea typeface="DejaVu Sans"/>
              </a:rPr>
              <a:t>Podstawowe parametry wyłącznika RCD</a:t>
            </a:r>
            <a:endParaRPr lang="pl-PL" sz="2800" b="0" strike="noStrike" spc="-1">
              <a:latin typeface="Arial"/>
            </a:endParaRP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25"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tabLst>
                <a:tab pos="0" algn="l"/>
              </a:tabLst>
            </a:pPr>
            <a:r>
              <a:rPr lang="pl-PL" sz="2800" b="0" strike="noStrike" spc="-1">
                <a:solidFill>
                  <a:srgbClr val="202122"/>
                </a:solidFill>
                <a:latin typeface="Aptos"/>
                <a:ea typeface="DejaVu Sans"/>
              </a:rPr>
              <a:t>Ze względu na czułość (prąd zadziałania I</a:t>
            </a:r>
            <a:r>
              <a:rPr lang="pl-PL" sz="2800" b="0" strike="noStrike" spc="-1" baseline="-25000">
                <a:solidFill>
                  <a:srgbClr val="202122"/>
                </a:solidFill>
                <a:latin typeface="Aptos"/>
                <a:ea typeface="DejaVu Sans"/>
              </a:rPr>
              <a:t>Δn</a:t>
            </a:r>
            <a:r>
              <a:rPr lang="pl-PL" sz="2800" b="0" strike="noStrike" spc="-1">
                <a:solidFill>
                  <a:srgbClr val="202122"/>
                </a:solidFill>
                <a:latin typeface="Aptos"/>
                <a:ea typeface="DejaVu Sans"/>
              </a:rPr>
              <a:t>) wyłącznik RCD możemy podzielić na:</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743040" lvl="1" indent="-281880">
              <a:lnSpc>
                <a:spcPct val="90000"/>
              </a:lnSpc>
              <a:spcBef>
                <a:spcPts val="499"/>
              </a:spcBef>
              <a:buClr>
                <a:srgbClr val="202122"/>
              </a:buClr>
              <a:buFont typeface="Arial"/>
              <a:buChar char="•"/>
              <a:tabLst>
                <a:tab pos="0" algn="l"/>
              </a:tabLst>
            </a:pPr>
            <a:r>
              <a:rPr lang="pl-PL" sz="2400" b="0" strike="noStrike" spc="-1">
                <a:solidFill>
                  <a:srgbClr val="202122"/>
                </a:solidFill>
                <a:latin typeface="Aptos"/>
                <a:ea typeface="DejaVu Sans"/>
              </a:rPr>
              <a:t>wysokoczułe – I</a:t>
            </a:r>
            <a:r>
              <a:rPr lang="pl-PL" sz="2400" b="0" strike="noStrike" spc="-1" baseline="-25000">
                <a:solidFill>
                  <a:srgbClr val="202122"/>
                </a:solidFill>
                <a:latin typeface="Aptos"/>
                <a:ea typeface="DejaVu Sans"/>
              </a:rPr>
              <a:t>Δn</a:t>
            </a:r>
            <a:r>
              <a:rPr lang="pl-PL" sz="2400" b="0" strike="noStrike" spc="-1">
                <a:solidFill>
                  <a:srgbClr val="202122"/>
                </a:solidFill>
                <a:latin typeface="Aptos"/>
                <a:ea typeface="DejaVu Sans"/>
              </a:rPr>
              <a:t> nie większy od 30 mA</a:t>
            </a:r>
            <a:endParaRPr lang="pl-PL" sz="2400" b="0" strike="noStrike" spc="-1">
              <a:latin typeface="Arial"/>
            </a:endParaRPr>
          </a:p>
          <a:p>
            <a:pPr marL="457200">
              <a:lnSpc>
                <a:spcPct val="90000"/>
              </a:lnSpc>
              <a:spcBef>
                <a:spcPts val="499"/>
              </a:spcBef>
              <a:tabLst>
                <a:tab pos="0" algn="l"/>
              </a:tabLst>
            </a:pPr>
            <a:endParaRPr lang="pl-PL" sz="2400" b="0" strike="noStrike" spc="-1">
              <a:latin typeface="Arial"/>
            </a:endParaRPr>
          </a:p>
          <a:p>
            <a:pPr marL="743040" lvl="1" indent="-281880">
              <a:lnSpc>
                <a:spcPct val="90000"/>
              </a:lnSpc>
              <a:spcBef>
                <a:spcPts val="499"/>
              </a:spcBef>
              <a:buClr>
                <a:srgbClr val="202122"/>
              </a:buClr>
              <a:buFont typeface="Arial"/>
              <a:buChar char="•"/>
              <a:tabLst>
                <a:tab pos="0" algn="l"/>
              </a:tabLst>
            </a:pPr>
            <a:r>
              <a:rPr lang="pl-PL" sz="2400" b="0" strike="noStrike" spc="-1">
                <a:solidFill>
                  <a:srgbClr val="202122"/>
                </a:solidFill>
                <a:latin typeface="Aptos"/>
                <a:ea typeface="DejaVu Sans"/>
              </a:rPr>
              <a:t>średnioczułe – I</a:t>
            </a:r>
            <a:r>
              <a:rPr lang="pl-PL" sz="2400" b="0" strike="noStrike" spc="-1" baseline="-25000">
                <a:solidFill>
                  <a:srgbClr val="202122"/>
                </a:solidFill>
                <a:latin typeface="Aptos"/>
                <a:ea typeface="DejaVu Sans"/>
              </a:rPr>
              <a:t>Δn</a:t>
            </a:r>
            <a:r>
              <a:rPr lang="pl-PL" sz="2400" b="0" strike="noStrike" spc="-1">
                <a:solidFill>
                  <a:srgbClr val="202122"/>
                </a:solidFill>
                <a:latin typeface="Aptos"/>
                <a:ea typeface="DejaVu Sans"/>
              </a:rPr>
              <a:t> pomiędzy 30 a 500 mA</a:t>
            </a:r>
            <a:endParaRPr lang="pl-PL" sz="2400" b="0" strike="noStrike" spc="-1">
              <a:latin typeface="Arial"/>
            </a:endParaRPr>
          </a:p>
          <a:p>
            <a:pPr marL="457200">
              <a:lnSpc>
                <a:spcPct val="90000"/>
              </a:lnSpc>
              <a:spcBef>
                <a:spcPts val="499"/>
              </a:spcBef>
              <a:tabLst>
                <a:tab pos="0" algn="l"/>
              </a:tabLst>
            </a:pPr>
            <a:endParaRPr lang="pl-PL" sz="2400" b="0" strike="noStrike" spc="-1">
              <a:latin typeface="Arial"/>
            </a:endParaRPr>
          </a:p>
          <a:p>
            <a:pPr marL="743040" lvl="1" indent="-281880">
              <a:lnSpc>
                <a:spcPct val="90000"/>
              </a:lnSpc>
              <a:spcBef>
                <a:spcPts val="499"/>
              </a:spcBef>
              <a:buClr>
                <a:srgbClr val="202122"/>
              </a:buClr>
              <a:buFont typeface="Arial"/>
              <a:buChar char="•"/>
              <a:tabLst>
                <a:tab pos="0" algn="l"/>
              </a:tabLst>
            </a:pPr>
            <a:r>
              <a:rPr lang="pl-PL" sz="2400" b="0" strike="noStrike" spc="-1">
                <a:solidFill>
                  <a:srgbClr val="202122"/>
                </a:solidFill>
                <a:latin typeface="Aptos"/>
                <a:ea typeface="DejaVu Sans"/>
              </a:rPr>
              <a:t>niskoczułe – I</a:t>
            </a:r>
            <a:r>
              <a:rPr lang="pl-PL" sz="2400" b="0" strike="noStrike" spc="-1" baseline="-25000">
                <a:solidFill>
                  <a:srgbClr val="202122"/>
                </a:solidFill>
                <a:latin typeface="Aptos"/>
                <a:ea typeface="DejaVu Sans"/>
              </a:rPr>
              <a:t>Δn</a:t>
            </a:r>
            <a:r>
              <a:rPr lang="pl-PL" sz="2400" b="0" strike="noStrike" spc="-1">
                <a:solidFill>
                  <a:srgbClr val="202122"/>
                </a:solidFill>
                <a:latin typeface="Aptos"/>
                <a:ea typeface="DejaVu Sans"/>
              </a:rPr>
              <a:t> powyżej 500 mA</a:t>
            </a:r>
            <a:endParaRPr lang="pl-PL" sz="2400" b="0" strike="noStrike" spc="-1">
              <a:latin typeface="Arial"/>
            </a:endParaRP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6"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27" name="Symbol zastępczy zawartości 2"/>
          <p:cNvSpPr/>
          <p:nvPr/>
        </p:nvSpPr>
        <p:spPr>
          <a:xfrm>
            <a:off x="838080" y="1825560"/>
            <a:ext cx="10511640" cy="564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64500" lnSpcReduction="20000"/>
          </a:bodyPr>
          <a:lstStyle/>
          <a:p>
            <a:pPr>
              <a:lnSpc>
                <a:spcPct val="90000"/>
              </a:lnSpc>
              <a:spcBef>
                <a:spcPts val="1001"/>
              </a:spcBef>
              <a:tabLst>
                <a:tab pos="0" algn="l"/>
              </a:tabLst>
            </a:pPr>
            <a:endParaRPr lang="pl-PL" sz="1800" b="0" strike="noStrike" spc="-1">
              <a:latin typeface="Arial"/>
            </a:endParaRPr>
          </a:p>
          <a:p>
            <a:pPr>
              <a:lnSpc>
                <a:spcPct val="90000"/>
              </a:lnSpc>
              <a:spcBef>
                <a:spcPts val="1001"/>
              </a:spcBef>
              <a:tabLst>
                <a:tab pos="0" algn="l"/>
              </a:tabLst>
            </a:pPr>
            <a:r>
              <a:rPr lang="pl-PL" sz="2800" b="1" strike="noStrike" spc="-1">
                <a:solidFill>
                  <a:srgbClr val="000000"/>
                </a:solidFill>
                <a:latin typeface="Aptos"/>
                <a:ea typeface="DejaVu Sans"/>
              </a:rPr>
              <a:t>Typ wyłącznika RCD</a:t>
            </a:r>
            <a:endParaRPr lang="pl-PL" sz="2800" b="0" strike="noStrike" spc="-1">
              <a:latin typeface="Arial"/>
            </a:endParaRPr>
          </a:p>
        </p:txBody>
      </p:sp>
      <p:sp>
        <p:nvSpPr>
          <p:cNvPr id="928" name="pole tekstowe 5"/>
          <p:cNvSpPr/>
          <p:nvPr/>
        </p:nvSpPr>
        <p:spPr>
          <a:xfrm>
            <a:off x="0" y="6619760"/>
            <a:ext cx="10451880" cy="24476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000" b="0" strike="noStrike" spc="-1" dirty="0">
                <a:solidFill>
                  <a:srgbClr val="000000"/>
                </a:solidFill>
                <a:latin typeface="Aptos"/>
                <a:ea typeface="DejaVu Sans"/>
              </a:rPr>
              <a:t>Źródło: </a:t>
            </a:r>
            <a:r>
              <a:rPr lang="pl-PL" sz="1000" b="0" strike="noStrike" spc="-1" dirty="0">
                <a:solidFill>
                  <a:srgbClr val="000000"/>
                </a:solidFill>
                <a:latin typeface="Aptos"/>
                <a:ea typeface="DejaVu Sans"/>
                <a:hlinkClick r:id="rId2"/>
              </a:rPr>
              <a:t>https://www.napiecie.salama.pl/ile-za-elektryka/#Oprzewodowanie</a:t>
            </a:r>
            <a:r>
              <a:rPr lang="pl-PL" sz="1000" b="0" strike="noStrike" spc="-1" dirty="0">
                <a:solidFill>
                  <a:srgbClr val="000000"/>
                </a:solidFill>
                <a:latin typeface="Aptos"/>
                <a:ea typeface="DejaVu Sans"/>
              </a:rPr>
              <a:t> </a:t>
            </a:r>
            <a:endParaRPr lang="pl-PL" sz="1000" b="0" strike="noStrike" spc="-1" dirty="0">
              <a:latin typeface="Arial"/>
            </a:endParaRPr>
          </a:p>
        </p:txBody>
      </p:sp>
      <p:grpSp>
        <p:nvGrpSpPr>
          <p:cNvPr id="929" name="Grupa 10"/>
          <p:cNvGrpSpPr/>
          <p:nvPr/>
        </p:nvGrpSpPr>
        <p:grpSpPr>
          <a:xfrm>
            <a:off x="1879560" y="4025880"/>
            <a:ext cx="8221320" cy="2650680"/>
            <a:chOff x="1879560" y="4025880"/>
            <a:chExt cx="8221320" cy="2650680"/>
          </a:xfrm>
        </p:grpSpPr>
        <p:pic>
          <p:nvPicPr>
            <p:cNvPr id="930" name="Obraz 4"/>
            <p:cNvPicPr/>
            <p:nvPr/>
          </p:nvPicPr>
          <p:blipFill>
            <a:blip r:embed="rId3"/>
            <a:stretch/>
          </p:blipFill>
          <p:spPr>
            <a:xfrm>
              <a:off x="1879560" y="4025880"/>
              <a:ext cx="8221320" cy="2650680"/>
            </a:xfrm>
            <a:prstGeom prst="rect">
              <a:avLst/>
            </a:prstGeom>
            <a:ln w="0">
              <a:noFill/>
            </a:ln>
          </p:spPr>
        </p:pic>
        <p:sp>
          <p:nvSpPr>
            <p:cNvPr id="931" name="Prostokąt 6"/>
            <p:cNvSpPr/>
            <p:nvPr/>
          </p:nvSpPr>
          <p:spPr>
            <a:xfrm>
              <a:off x="1937880" y="5394600"/>
              <a:ext cx="729360" cy="45612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932" name="Prostokąt 7"/>
            <p:cNvSpPr/>
            <p:nvPr/>
          </p:nvSpPr>
          <p:spPr>
            <a:xfrm>
              <a:off x="6021360" y="5394600"/>
              <a:ext cx="729360" cy="45612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grpSp>
      <p:pic>
        <p:nvPicPr>
          <p:cNvPr id="933" name="Obraz 9"/>
          <p:cNvPicPr/>
          <p:nvPr/>
        </p:nvPicPr>
        <p:blipFill>
          <a:blip r:embed="rId4"/>
          <a:stretch/>
        </p:blipFill>
        <p:spPr>
          <a:xfrm>
            <a:off x="5400000" y="2182680"/>
            <a:ext cx="5434200" cy="1839960"/>
          </a:xfrm>
          <a:prstGeom prst="rect">
            <a:avLst/>
          </a:prstGeom>
          <a:ln w="0">
            <a:noFill/>
          </a:ln>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4"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935" name="Picture 2" descr="Zakres stosowania wyłączników różnicowoprądowych typu AC, A i B"/>
          <p:cNvPicPr/>
          <p:nvPr/>
        </p:nvPicPr>
        <p:blipFill>
          <a:blip r:embed="rId2"/>
          <a:stretch/>
        </p:blipFill>
        <p:spPr>
          <a:xfrm>
            <a:off x="5830920" y="1689840"/>
            <a:ext cx="4065840" cy="5163840"/>
          </a:xfrm>
          <a:prstGeom prst="rect">
            <a:avLst/>
          </a:prstGeom>
          <a:ln w="0">
            <a:noFill/>
          </a:ln>
        </p:spPr>
      </p:pic>
      <p:sp>
        <p:nvSpPr>
          <p:cNvPr id="936" name="Symbol zastępczy zawartości 2"/>
          <p:cNvSpPr/>
          <p:nvPr/>
        </p:nvSpPr>
        <p:spPr>
          <a:xfrm>
            <a:off x="838080" y="1825560"/>
            <a:ext cx="10511640" cy="564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64500" lnSpcReduction="20000"/>
          </a:bodyPr>
          <a:lstStyle/>
          <a:p>
            <a:pPr>
              <a:lnSpc>
                <a:spcPct val="90000"/>
              </a:lnSpc>
              <a:spcBef>
                <a:spcPts val="1001"/>
              </a:spcBef>
              <a:tabLst>
                <a:tab pos="0" algn="l"/>
              </a:tabLst>
            </a:pPr>
            <a:endParaRPr lang="pl-PL" sz="1800" b="0" strike="noStrike" spc="-1">
              <a:latin typeface="Arial"/>
            </a:endParaRPr>
          </a:p>
          <a:p>
            <a:pPr>
              <a:lnSpc>
                <a:spcPct val="90000"/>
              </a:lnSpc>
              <a:spcBef>
                <a:spcPts val="1001"/>
              </a:spcBef>
              <a:tabLst>
                <a:tab pos="0" algn="l"/>
              </a:tabLst>
            </a:pPr>
            <a:r>
              <a:rPr lang="pl-PL" sz="2800" b="1" strike="noStrike" spc="-1">
                <a:solidFill>
                  <a:srgbClr val="000000"/>
                </a:solidFill>
                <a:latin typeface="Aptos"/>
                <a:ea typeface="DejaVu Sans"/>
              </a:rPr>
              <a:t>Typ wyłącznika RCD</a:t>
            </a:r>
            <a:endParaRPr lang="pl-PL" sz="2800" b="0" strike="noStrike" spc="-1">
              <a:latin typeface="Arial"/>
            </a:endParaRPr>
          </a:p>
        </p:txBody>
      </p:sp>
      <p:sp>
        <p:nvSpPr>
          <p:cNvPr id="937" name="pole tekstowe 5"/>
          <p:cNvSpPr/>
          <p:nvPr/>
        </p:nvSpPr>
        <p:spPr>
          <a:xfrm>
            <a:off x="-52920" y="6666480"/>
            <a:ext cx="1041228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https://www.fachowyelektryk.pl/katalog-produktow/aparatura-modulowa/1571-wylaczniki-roznicowopradowe-typ-b-i-b.html</a:t>
            </a:r>
            <a:endParaRPr lang="pl-PL" sz="800" b="0" strike="noStrike" spc="-1">
              <a:latin typeface="Arial"/>
            </a:endParaRP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8"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39" name="Symbol zastępczy zawartości 2"/>
          <p:cNvSpPr/>
          <p:nvPr/>
        </p:nvSpPr>
        <p:spPr>
          <a:xfrm>
            <a:off x="838080" y="1825560"/>
            <a:ext cx="10511640" cy="2362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500"/>
          </a:bodyPr>
          <a:lstStyle/>
          <a:p>
            <a:pPr marL="228600" indent="-224640">
              <a:lnSpc>
                <a:spcPct val="90000"/>
              </a:lnSpc>
              <a:spcBef>
                <a:spcPts val="1001"/>
              </a:spcBef>
              <a:buClr>
                <a:srgbClr val="000000"/>
              </a:buClr>
              <a:buFont typeface="Arial"/>
              <a:buChar char="•"/>
            </a:pPr>
            <a:r>
              <a:rPr lang="pl-PL" sz="2800" b="1" strike="noStrike" spc="-1">
                <a:solidFill>
                  <a:srgbClr val="000000"/>
                </a:solidFill>
                <a:latin typeface="Aptos"/>
                <a:ea typeface="DejaVu Sans"/>
              </a:rPr>
              <a:t>Wyłącznik nadmiarowo-prądowy z członem zwarciowym </a:t>
            </a:r>
            <a:r>
              <a:rPr lang="pl-PL" sz="2800" b="0" strike="noStrike" spc="-1">
                <a:solidFill>
                  <a:srgbClr val="000000"/>
                </a:solidFill>
                <a:latin typeface="Aptos"/>
                <a:ea typeface="DejaVu Sans"/>
              </a:rPr>
              <a:t>– element instalacji elektrycznej, którego zadaniem jest przerwanie ciągłości obwodu, gdy wartość prądu płynącego w obwodzie przekroczy wartość graniczną wyłącznika utrzymując się powyżej granicznej wartości przez określony charakterystyką czas. </a:t>
            </a:r>
            <a:endParaRPr lang="pl-PL" sz="2800" b="0" strike="noStrike" spc="-1">
              <a:latin typeface="Arial"/>
            </a:endParaRPr>
          </a:p>
        </p:txBody>
      </p:sp>
      <p:pic>
        <p:nvPicPr>
          <p:cNvPr id="940" name="Obraz 4"/>
          <p:cNvPicPr/>
          <p:nvPr/>
        </p:nvPicPr>
        <p:blipFill>
          <a:blip r:embed="rId2"/>
          <a:stretch/>
        </p:blipFill>
        <p:spPr>
          <a:xfrm>
            <a:off x="3670560" y="4320000"/>
            <a:ext cx="4366440" cy="2342160"/>
          </a:xfrm>
          <a:prstGeom prst="rect">
            <a:avLst/>
          </a:prstGeom>
          <a:ln w="0">
            <a:noFill/>
          </a:ln>
        </p:spPr>
      </p:pic>
      <p:sp>
        <p:nvSpPr>
          <p:cNvPr id="941" name="pole tekstowe 6"/>
          <p:cNvSpPr/>
          <p:nvPr/>
        </p:nvSpPr>
        <p:spPr>
          <a:xfrm>
            <a:off x="0" y="6558480"/>
            <a:ext cx="609192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https://www.youtube.com/watch?v=KLb6qsWvbk4&amp;t=50s</a:t>
            </a:r>
            <a:endParaRPr lang="pl-PL" sz="800" b="0" strike="noStrike" spc="-1">
              <a:latin typeface="Arial"/>
            </a:endParaRP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43" name="pole tekstowe 3"/>
          <p:cNvSpPr/>
          <p:nvPr/>
        </p:nvSpPr>
        <p:spPr>
          <a:xfrm>
            <a:off x="234000" y="1789920"/>
            <a:ext cx="1219680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3200" b="1" strike="noStrike" spc="-1">
                <a:solidFill>
                  <a:srgbClr val="000000"/>
                </a:solidFill>
                <a:latin typeface="Aptos"/>
                <a:ea typeface="DejaVu Sans"/>
              </a:rPr>
              <a:t>Konstrukcja wyłącznika nadprądowego z członem zwarciowym</a:t>
            </a:r>
            <a:endParaRPr lang="pl-PL" sz="3200" b="0" strike="noStrike" spc="-1">
              <a:latin typeface="Arial"/>
            </a:endParaRPr>
          </a:p>
        </p:txBody>
      </p:sp>
      <p:pic>
        <p:nvPicPr>
          <p:cNvPr id="944" name="Picture 2" descr="undefined"/>
          <p:cNvPicPr/>
          <p:nvPr/>
        </p:nvPicPr>
        <p:blipFill>
          <a:blip r:embed="rId2"/>
          <a:stretch/>
        </p:blipFill>
        <p:spPr>
          <a:xfrm>
            <a:off x="7787880" y="2708280"/>
            <a:ext cx="3521160" cy="4014720"/>
          </a:xfrm>
          <a:prstGeom prst="rect">
            <a:avLst/>
          </a:prstGeom>
          <a:ln w="0">
            <a:noFill/>
          </a:ln>
        </p:spPr>
      </p:pic>
      <p:sp>
        <p:nvSpPr>
          <p:cNvPr id="945" name="pole tekstowe 5"/>
          <p:cNvSpPr/>
          <p:nvPr/>
        </p:nvSpPr>
        <p:spPr>
          <a:xfrm>
            <a:off x="1908360" y="2570800"/>
            <a:ext cx="6091920" cy="411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2400" b="0" strike="noStrike" spc="-1" dirty="0">
                <a:solidFill>
                  <a:srgbClr val="000000"/>
                </a:solidFill>
                <a:latin typeface="Aptos"/>
                <a:ea typeface="DejaVu Sans"/>
              </a:rPr>
              <a:t>1. Dźwignia napędowa</a:t>
            </a:r>
            <a:endParaRPr lang="pl-PL" sz="2400" b="0" strike="noStrike" spc="-1" dirty="0">
              <a:latin typeface="Arial"/>
            </a:endParaRPr>
          </a:p>
          <a:p>
            <a:pPr>
              <a:lnSpc>
                <a:spcPct val="100000"/>
              </a:lnSpc>
            </a:pPr>
            <a:r>
              <a:rPr lang="pl-PL" sz="2400" b="0" strike="noStrike" spc="-1" dirty="0">
                <a:solidFill>
                  <a:srgbClr val="000000"/>
                </a:solidFill>
                <a:latin typeface="Aptos"/>
                <a:ea typeface="DejaVu Sans"/>
              </a:rPr>
              <a:t>2. Zamek</a:t>
            </a:r>
            <a:endParaRPr lang="pl-PL" sz="2400" b="0" strike="noStrike" spc="-1" dirty="0">
              <a:latin typeface="Arial"/>
            </a:endParaRPr>
          </a:p>
          <a:p>
            <a:pPr>
              <a:lnSpc>
                <a:spcPct val="100000"/>
              </a:lnSpc>
            </a:pPr>
            <a:r>
              <a:rPr lang="pl-PL" sz="2400" b="0" strike="noStrike" spc="-1" dirty="0">
                <a:solidFill>
                  <a:srgbClr val="000000"/>
                </a:solidFill>
                <a:latin typeface="Aptos"/>
                <a:ea typeface="DejaVu Sans"/>
              </a:rPr>
              <a:t>3. Styk stały i styk ruchomy</a:t>
            </a:r>
            <a:endParaRPr lang="pl-PL" sz="2400" b="0" strike="noStrike" spc="-1" dirty="0">
              <a:latin typeface="Arial"/>
            </a:endParaRPr>
          </a:p>
          <a:p>
            <a:pPr>
              <a:lnSpc>
                <a:spcPct val="100000"/>
              </a:lnSpc>
            </a:pPr>
            <a:r>
              <a:rPr lang="pl-PL" sz="2400" b="0" strike="noStrike" spc="-1" dirty="0">
                <a:solidFill>
                  <a:srgbClr val="000000"/>
                </a:solidFill>
                <a:latin typeface="Aptos"/>
                <a:ea typeface="DejaVu Sans"/>
              </a:rPr>
              <a:t>4. Zaciski przyłączowe</a:t>
            </a:r>
            <a:endParaRPr lang="pl-PL" sz="2400" b="0" strike="noStrike" spc="-1" dirty="0">
              <a:latin typeface="Arial"/>
            </a:endParaRPr>
          </a:p>
          <a:p>
            <a:pPr>
              <a:lnSpc>
                <a:spcPct val="100000"/>
              </a:lnSpc>
            </a:pPr>
            <a:r>
              <a:rPr lang="pl-PL" sz="2400" b="0" strike="noStrike" spc="-1" dirty="0">
                <a:solidFill>
                  <a:srgbClr val="000000"/>
                </a:solidFill>
                <a:latin typeface="Aptos"/>
                <a:ea typeface="DejaVu Sans"/>
              </a:rPr>
              <a:t>5. Wyzwalacz termobimetalowy (przeciążeniowy)</a:t>
            </a:r>
            <a:endParaRPr lang="pl-PL" sz="2400" b="0" strike="noStrike" spc="-1" dirty="0">
              <a:latin typeface="Arial"/>
            </a:endParaRPr>
          </a:p>
          <a:p>
            <a:pPr>
              <a:lnSpc>
                <a:spcPct val="100000"/>
              </a:lnSpc>
            </a:pPr>
            <a:r>
              <a:rPr lang="pl-PL" sz="2400" b="0" strike="noStrike" spc="-1" dirty="0">
                <a:solidFill>
                  <a:srgbClr val="000000"/>
                </a:solidFill>
                <a:latin typeface="Aptos"/>
                <a:ea typeface="DejaVu Sans"/>
              </a:rPr>
              <a:t>6. Wkręt regulacyjny</a:t>
            </a:r>
            <a:endParaRPr lang="pl-PL" sz="2400" b="0" strike="noStrike" spc="-1" dirty="0">
              <a:latin typeface="Arial"/>
            </a:endParaRPr>
          </a:p>
          <a:p>
            <a:pPr>
              <a:lnSpc>
                <a:spcPct val="100000"/>
              </a:lnSpc>
            </a:pPr>
            <a:r>
              <a:rPr lang="pl-PL" sz="2400" b="0" strike="noStrike" spc="-1" dirty="0">
                <a:solidFill>
                  <a:srgbClr val="000000"/>
                </a:solidFill>
                <a:latin typeface="Aptos"/>
                <a:ea typeface="DejaVu Sans"/>
              </a:rPr>
              <a:t>7. Wyzwalacz elektromagnetyczny (zwarciowy)</a:t>
            </a:r>
            <a:endParaRPr lang="pl-PL" sz="2400" b="0" strike="noStrike" spc="-1" dirty="0">
              <a:latin typeface="Arial"/>
            </a:endParaRPr>
          </a:p>
          <a:p>
            <a:pPr>
              <a:lnSpc>
                <a:spcPct val="100000"/>
              </a:lnSpc>
            </a:pPr>
            <a:r>
              <a:rPr lang="pl-PL" sz="2400" b="0" strike="noStrike" spc="-1" dirty="0">
                <a:solidFill>
                  <a:srgbClr val="000000"/>
                </a:solidFill>
                <a:latin typeface="Aptos"/>
                <a:ea typeface="DejaVu Sans"/>
              </a:rPr>
              <a:t>8. Komora gaszeniowa (do gaszenia łuku elektrycznego)</a:t>
            </a:r>
            <a:endParaRPr lang="pl-PL" sz="2400" b="0" strike="noStrike" spc="-1" dirty="0">
              <a:latin typeface="Arial"/>
            </a:endParaRPr>
          </a:p>
        </p:txBody>
      </p:sp>
      <p:sp>
        <p:nvSpPr>
          <p:cNvPr id="946" name="pole tekstowe 7"/>
          <p:cNvSpPr/>
          <p:nvPr/>
        </p:nvSpPr>
        <p:spPr>
          <a:xfrm>
            <a:off x="117000" y="6683760"/>
            <a:ext cx="62136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https://pl.wikipedia.org/wiki/Wy%C5%82%C4%85cznik_instalacyjny</a:t>
            </a:r>
            <a:endParaRPr lang="pl-PL" sz="800" b="0" strike="noStrike" spc="-1">
              <a:latin typeface="Arial"/>
            </a:endParaRP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7"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sp>
        <p:nvSpPr>
          <p:cNvPr id="948" name="pole tekstowe 6"/>
          <p:cNvSpPr/>
          <p:nvPr/>
        </p:nvSpPr>
        <p:spPr>
          <a:xfrm>
            <a:off x="362160" y="1821600"/>
            <a:ext cx="1118988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2800" b="1" strike="noStrike" spc="-1">
                <a:solidFill>
                  <a:srgbClr val="000000"/>
                </a:solidFill>
                <a:latin typeface="Aptos"/>
                <a:ea typeface="DejaVu Sans"/>
              </a:rPr>
              <a:t>Charakterystyki wyłączników nadprądowych z członem zwarciowym</a:t>
            </a:r>
            <a:endParaRPr lang="pl-PL" sz="2800" b="0" strike="noStrike" spc="-1">
              <a:latin typeface="Arial"/>
            </a:endParaRPr>
          </a:p>
        </p:txBody>
      </p:sp>
      <p:pic>
        <p:nvPicPr>
          <p:cNvPr id="949" name="Obraz 8"/>
          <p:cNvPicPr/>
          <p:nvPr/>
        </p:nvPicPr>
        <p:blipFill>
          <a:blip r:embed="rId2"/>
          <a:stretch/>
        </p:blipFill>
        <p:spPr>
          <a:xfrm>
            <a:off x="2037240" y="2700000"/>
            <a:ext cx="7148520" cy="3911760"/>
          </a:xfrm>
          <a:prstGeom prst="rect">
            <a:avLst/>
          </a:prstGeom>
          <a:ln w="0">
            <a:noFill/>
          </a:ln>
        </p:spPr>
      </p:pic>
      <p:sp>
        <p:nvSpPr>
          <p:cNvPr id="950" name="pole tekstowe 2"/>
          <p:cNvSpPr/>
          <p:nvPr/>
        </p:nvSpPr>
        <p:spPr>
          <a:xfrm>
            <a:off x="117000" y="6683760"/>
            <a:ext cx="621360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https://pl.wikipedia.org/wiki/Wy%C5%82%C4%85cznik_instalacyjny</a:t>
            </a:r>
            <a:endParaRPr lang="pl-PL" sz="800" b="0" strike="noStrike" spc="-1">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Tytuł 1_87"/>
          <p:cNvSpPr/>
          <p:nvPr/>
        </p:nvSpPr>
        <p:spPr>
          <a:xfrm>
            <a:off x="838080" y="57708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54" name="Symbol zastępczy zawartości 2_69"/>
          <p:cNvSpPr/>
          <p:nvPr/>
        </p:nvSpPr>
        <p:spPr>
          <a:xfrm>
            <a:off x="838080" y="203760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55" name="Prostokąt 154"/>
          <p:cNvSpPr/>
          <p:nvPr/>
        </p:nvSpPr>
        <p:spPr>
          <a:xfrm>
            <a:off x="0" y="6480360"/>
            <a:ext cx="116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pic>
        <p:nvPicPr>
          <p:cNvPr id="156" name="Obraz 155"/>
          <p:cNvPicPr/>
          <p:nvPr/>
        </p:nvPicPr>
        <p:blipFill>
          <a:blip r:embed="rId2"/>
          <a:stretch/>
        </p:blipFill>
        <p:spPr>
          <a:xfrm>
            <a:off x="1440000" y="2700000"/>
            <a:ext cx="9273600" cy="2253960"/>
          </a:xfrm>
          <a:prstGeom prst="rect">
            <a:avLst/>
          </a:prstGeom>
          <a:ln w="0">
            <a:noFill/>
          </a:ln>
        </p:spPr>
      </p:pic>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Podstawowe elementy instalacji elektrycznej budynku mieszkalnego</a:t>
            </a:r>
            <a:endParaRPr lang="pl-PL" sz="4400" b="0" strike="noStrike" spc="-1">
              <a:latin typeface="Arial"/>
            </a:endParaRPr>
          </a:p>
        </p:txBody>
      </p:sp>
      <p:pic>
        <p:nvPicPr>
          <p:cNvPr id="952" name="Obraz 4"/>
          <p:cNvPicPr/>
          <p:nvPr/>
        </p:nvPicPr>
        <p:blipFill>
          <a:blip r:embed="rId2"/>
          <a:stretch/>
        </p:blipFill>
        <p:spPr>
          <a:xfrm>
            <a:off x="3240000" y="2340000"/>
            <a:ext cx="7737480" cy="4260240"/>
          </a:xfrm>
          <a:prstGeom prst="rect">
            <a:avLst/>
          </a:prstGeom>
          <a:ln w="0">
            <a:noFill/>
          </a:ln>
        </p:spPr>
      </p:pic>
      <p:sp>
        <p:nvSpPr>
          <p:cNvPr id="953" name="pole tekstowe 5"/>
          <p:cNvSpPr/>
          <p:nvPr/>
        </p:nvSpPr>
        <p:spPr>
          <a:xfrm>
            <a:off x="362160" y="1821600"/>
            <a:ext cx="1118988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2800" b="1" strike="noStrike" spc="-1">
                <a:solidFill>
                  <a:srgbClr val="000000"/>
                </a:solidFill>
                <a:latin typeface="Aptos"/>
                <a:ea typeface="DejaVu Sans"/>
              </a:rPr>
              <a:t>Charakterystyki wyłączników nadprądowych z członem zwarciowym</a:t>
            </a:r>
            <a:endParaRPr lang="pl-PL" sz="2800" b="0" strike="noStrike" spc="-1">
              <a:latin typeface="Arial"/>
            </a:endParaRPr>
          </a:p>
        </p:txBody>
      </p:sp>
      <p:sp>
        <p:nvSpPr>
          <p:cNvPr id="954" name="pole tekstowe 2"/>
          <p:cNvSpPr/>
          <p:nvPr/>
        </p:nvSpPr>
        <p:spPr>
          <a:xfrm>
            <a:off x="0" y="6642720"/>
            <a:ext cx="761328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5"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500"/>
          </a:bodyPr>
          <a:lstStyle/>
          <a:p>
            <a:pPr>
              <a:lnSpc>
                <a:spcPct val="90000"/>
              </a:lnSpc>
            </a:pPr>
            <a:r>
              <a:rPr lang="pl-PL" sz="4400" b="1" strike="noStrike" spc="-1">
                <a:solidFill>
                  <a:srgbClr val="000000"/>
                </a:solidFill>
                <a:latin typeface="Aptos Display"/>
                <a:ea typeface="DejaVu Sans"/>
              </a:rPr>
              <a:t>Obliczenie impedancji pętli zwarcia celem sprawdzenia skuteczności ochrony</a:t>
            </a:r>
            <a:endParaRPr lang="pl-PL" sz="4400" b="0" strike="noStrike" spc="-1">
              <a:latin typeface="Arial"/>
            </a:endParaRPr>
          </a:p>
        </p:txBody>
      </p:sp>
      <p:sp>
        <p:nvSpPr>
          <p:cNvPr id="956" name="Symbol zastępczy zawartości 2"/>
          <p:cNvSpPr/>
          <p:nvPr/>
        </p:nvSpPr>
        <p:spPr>
          <a:xfrm>
            <a:off x="838080" y="21416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0000" lnSpcReduction="20000"/>
          </a:bodyPr>
          <a:lstStyle/>
          <a:p>
            <a:pPr marL="228600" indent="-224640">
              <a:lnSpc>
                <a:spcPct val="90000"/>
              </a:lnSpc>
              <a:spcBef>
                <a:spcPts val="1001"/>
              </a:spcBef>
              <a:buClr>
                <a:srgbClr val="3A454D"/>
              </a:buClr>
              <a:buFont typeface="Arial"/>
              <a:buChar char="•"/>
            </a:pPr>
            <a:r>
              <a:rPr lang="pl-PL" sz="2800" b="1" strike="noStrike" spc="-1">
                <a:solidFill>
                  <a:srgbClr val="3A454D"/>
                </a:solidFill>
                <a:latin typeface="Roboto"/>
                <a:ea typeface="DejaVu Sans"/>
              </a:rPr>
              <a:t>pętla zwarcia</a:t>
            </a:r>
            <a:r>
              <a:rPr lang="pl-PL" sz="2800" b="0" strike="noStrike" spc="-1">
                <a:solidFill>
                  <a:srgbClr val="3A454D"/>
                </a:solidFill>
                <a:latin typeface="Roboto"/>
                <a:ea typeface="DejaVu Sans"/>
              </a:rPr>
              <a:t> – zamknięty układ elektryczny, w którym dochodzi do zwarcia,</a:t>
            </a:r>
            <a:endParaRPr lang="pl-PL" sz="2800" b="0" strike="noStrike" spc="-1">
              <a:latin typeface="Arial"/>
            </a:endParaRPr>
          </a:p>
          <a:p>
            <a:pPr marL="228600" indent="-224640">
              <a:lnSpc>
                <a:spcPct val="90000"/>
              </a:lnSpc>
              <a:spcBef>
                <a:spcPts val="1001"/>
              </a:spcBef>
              <a:buClr>
                <a:srgbClr val="3A454D"/>
              </a:buClr>
              <a:buFont typeface="Arial"/>
              <a:buChar char="•"/>
            </a:pPr>
            <a:r>
              <a:rPr lang="pl-PL" sz="2800" b="1" strike="noStrike" spc="-1">
                <a:solidFill>
                  <a:srgbClr val="3A454D"/>
                </a:solidFill>
                <a:latin typeface="Roboto"/>
                <a:ea typeface="DejaVu Sans"/>
              </a:rPr>
              <a:t>impedancja pętli zwarcia (Z</a:t>
            </a:r>
            <a:r>
              <a:rPr lang="pl-PL" sz="2800" b="1" strike="noStrike" spc="-1" baseline="-25000">
                <a:solidFill>
                  <a:srgbClr val="3A454D"/>
                </a:solidFill>
                <a:latin typeface="Roboto"/>
                <a:ea typeface="DejaVu Sans"/>
              </a:rPr>
              <a:t>S</a:t>
            </a:r>
            <a:r>
              <a:rPr lang="pl-PL" sz="2800" b="1" strike="noStrike" spc="-1">
                <a:solidFill>
                  <a:srgbClr val="3A454D"/>
                </a:solidFill>
                <a:latin typeface="Roboto"/>
                <a:ea typeface="DejaVu Sans"/>
              </a:rPr>
              <a:t>)</a:t>
            </a:r>
            <a:r>
              <a:rPr lang="pl-PL" sz="2800" b="0" strike="noStrike" spc="-1">
                <a:solidFill>
                  <a:srgbClr val="3A454D"/>
                </a:solidFill>
                <a:latin typeface="Roboto"/>
                <a:ea typeface="DejaVu Sans"/>
              </a:rPr>
              <a:t> – impedancja mierzona pomiędzy zaciskami zasilającymi odbiornik, obejmująca: źródło, przewód liniowy do miejsca zwarcia, przewód ochronny części przewodzących dostępnych, przewód uziemiający, uziom instalacji oraz uziom źródła,</a:t>
            </a:r>
            <a:endParaRPr lang="pl-PL" sz="2800" b="0" strike="noStrike" spc="-1">
              <a:latin typeface="Arial"/>
            </a:endParaRPr>
          </a:p>
          <a:p>
            <a:pPr marL="228600" indent="-224640">
              <a:lnSpc>
                <a:spcPct val="90000"/>
              </a:lnSpc>
              <a:spcBef>
                <a:spcPts val="1001"/>
              </a:spcBef>
              <a:buClr>
                <a:srgbClr val="3A454D"/>
              </a:buClr>
              <a:buFont typeface="Arial"/>
              <a:buChar char="•"/>
            </a:pPr>
            <a:r>
              <a:rPr lang="pl-PL" sz="2800" b="1" strike="noStrike" spc="-1">
                <a:solidFill>
                  <a:srgbClr val="3A454D"/>
                </a:solidFill>
                <a:latin typeface="Roboto"/>
                <a:ea typeface="DejaVu Sans"/>
              </a:rPr>
              <a:t>prąd znamionowy (I</a:t>
            </a:r>
            <a:r>
              <a:rPr lang="pl-PL" sz="2800" b="1" strike="noStrike" spc="-1" baseline="-25000">
                <a:solidFill>
                  <a:srgbClr val="3A454D"/>
                </a:solidFill>
                <a:latin typeface="Roboto"/>
                <a:ea typeface="DejaVu Sans"/>
              </a:rPr>
              <a:t>n</a:t>
            </a:r>
            <a:r>
              <a:rPr lang="pl-PL" sz="2800" b="1" strike="noStrike" spc="-1">
                <a:solidFill>
                  <a:srgbClr val="3A454D"/>
                </a:solidFill>
                <a:latin typeface="Roboto"/>
                <a:ea typeface="DejaVu Sans"/>
              </a:rPr>
              <a:t>)</a:t>
            </a:r>
            <a:r>
              <a:rPr lang="pl-PL" sz="2800" b="0" strike="noStrike" spc="-1">
                <a:solidFill>
                  <a:srgbClr val="3A454D"/>
                </a:solidFill>
                <a:latin typeface="Roboto"/>
                <a:ea typeface="DejaVu Sans"/>
              </a:rPr>
              <a:t> – wartość prądu płynącego przez urządzenie podczas normalnego użytkowania,</a:t>
            </a:r>
            <a:endParaRPr lang="pl-PL" sz="2800" b="0" strike="noStrike" spc="-1">
              <a:latin typeface="Arial"/>
            </a:endParaRPr>
          </a:p>
          <a:p>
            <a:pPr marL="228600" indent="-224640">
              <a:lnSpc>
                <a:spcPct val="90000"/>
              </a:lnSpc>
              <a:spcBef>
                <a:spcPts val="1001"/>
              </a:spcBef>
              <a:buClr>
                <a:srgbClr val="3A454D"/>
              </a:buClr>
              <a:buFont typeface="Arial"/>
              <a:buChar char="•"/>
            </a:pPr>
            <a:r>
              <a:rPr lang="pl-PL" sz="2800" b="1" strike="noStrike" spc="-1">
                <a:solidFill>
                  <a:srgbClr val="3A454D"/>
                </a:solidFill>
                <a:latin typeface="Roboto"/>
                <a:ea typeface="DejaVu Sans"/>
              </a:rPr>
              <a:t>prąd zwarciowy (I</a:t>
            </a:r>
            <a:r>
              <a:rPr lang="pl-PL" sz="2800" b="1" strike="noStrike" spc="-1" baseline="-25000">
                <a:solidFill>
                  <a:srgbClr val="3A454D"/>
                </a:solidFill>
                <a:latin typeface="Roboto"/>
                <a:ea typeface="DejaVu Sans"/>
              </a:rPr>
              <a:t>k</a:t>
            </a:r>
            <a:r>
              <a:rPr lang="pl-PL" sz="2800" b="1" strike="noStrike" spc="-1">
                <a:solidFill>
                  <a:srgbClr val="3A454D"/>
                </a:solidFill>
                <a:latin typeface="Roboto"/>
                <a:ea typeface="DejaVu Sans"/>
              </a:rPr>
              <a:t>)</a:t>
            </a:r>
            <a:r>
              <a:rPr lang="pl-PL" sz="2800" b="0" strike="noStrike" spc="-1">
                <a:solidFill>
                  <a:srgbClr val="3A454D"/>
                </a:solidFill>
                <a:latin typeface="Roboto"/>
                <a:ea typeface="DejaVu Sans"/>
              </a:rPr>
              <a:t> – wartość prądu płynącego w obwodzie podczas zwarcia, czyli nagłego, znacznego zmniejszenia rezystancji obwodu elektrycznego (np. na skutek uszkodzenia izolacji),</a:t>
            </a:r>
            <a:endParaRPr lang="pl-PL" sz="2800" b="0" strike="noStrike" spc="-1">
              <a:latin typeface="Arial"/>
            </a:endParaRPr>
          </a:p>
          <a:p>
            <a:pPr marL="228600" indent="-224640">
              <a:lnSpc>
                <a:spcPct val="90000"/>
              </a:lnSpc>
              <a:spcBef>
                <a:spcPts val="1001"/>
              </a:spcBef>
              <a:buClr>
                <a:srgbClr val="3A454D"/>
              </a:buClr>
              <a:buFont typeface="Arial"/>
              <a:buChar char="•"/>
            </a:pPr>
            <a:r>
              <a:rPr lang="pl-PL" sz="2800" b="1" strike="noStrike" spc="-1">
                <a:solidFill>
                  <a:srgbClr val="3A454D"/>
                </a:solidFill>
                <a:latin typeface="Roboto"/>
                <a:ea typeface="DejaVu Sans"/>
              </a:rPr>
              <a:t>prąd wyłączający (I</a:t>
            </a:r>
            <a:r>
              <a:rPr lang="pl-PL" sz="2800" b="1" strike="noStrike" spc="-1" baseline="-25000">
                <a:solidFill>
                  <a:srgbClr val="3A454D"/>
                </a:solidFill>
                <a:latin typeface="Roboto"/>
                <a:ea typeface="DejaVu Sans"/>
              </a:rPr>
              <a:t>A</a:t>
            </a:r>
            <a:r>
              <a:rPr lang="pl-PL" sz="2800" b="1" strike="noStrike" spc="-1">
                <a:solidFill>
                  <a:srgbClr val="3A454D"/>
                </a:solidFill>
                <a:latin typeface="Roboto"/>
                <a:ea typeface="DejaVu Sans"/>
              </a:rPr>
              <a:t>)</a:t>
            </a:r>
            <a:r>
              <a:rPr lang="pl-PL" sz="2800" b="0" strike="noStrike" spc="-1">
                <a:solidFill>
                  <a:srgbClr val="3A454D"/>
                </a:solidFill>
                <a:latin typeface="Roboto"/>
                <a:ea typeface="DejaVu Sans"/>
              </a:rPr>
              <a:t> – najmniejsza wartość prądu płynącego w uszkodzonym obwodzie, która powoduje samoczynne wyłączenie zasilania w czasie określonym w normie,</a:t>
            </a:r>
            <a:endParaRPr lang="pl-PL" sz="2800" b="0" strike="noStrike" spc="-1">
              <a:latin typeface="Arial"/>
            </a:endParaRPr>
          </a:p>
          <a:p>
            <a:pPr marL="228600" indent="-224640">
              <a:lnSpc>
                <a:spcPct val="90000"/>
              </a:lnSpc>
              <a:spcBef>
                <a:spcPts val="1001"/>
              </a:spcBef>
              <a:buClr>
                <a:srgbClr val="3A454D"/>
              </a:buClr>
              <a:buFont typeface="Arial"/>
              <a:buChar char="•"/>
            </a:pPr>
            <a:r>
              <a:rPr lang="pl-PL" sz="2800" b="1" strike="noStrike" spc="-1">
                <a:solidFill>
                  <a:srgbClr val="3A454D"/>
                </a:solidFill>
                <a:latin typeface="Roboto"/>
                <a:ea typeface="DejaVu Sans"/>
              </a:rPr>
              <a:t>napięcie znamionowe (U</a:t>
            </a:r>
            <a:r>
              <a:rPr lang="pl-PL" sz="2800" b="1" strike="noStrike" spc="-1" baseline="-25000">
                <a:solidFill>
                  <a:srgbClr val="3A454D"/>
                </a:solidFill>
                <a:latin typeface="Roboto"/>
                <a:ea typeface="DejaVu Sans"/>
              </a:rPr>
              <a:t>0</a:t>
            </a:r>
            <a:r>
              <a:rPr lang="pl-PL" sz="2800" b="1" strike="noStrike" spc="-1">
                <a:solidFill>
                  <a:srgbClr val="3A454D"/>
                </a:solidFill>
                <a:latin typeface="Roboto"/>
                <a:ea typeface="DejaVu Sans"/>
              </a:rPr>
              <a:t>)</a:t>
            </a:r>
            <a:r>
              <a:rPr lang="pl-PL" sz="2800" b="0" strike="noStrike" spc="-1">
                <a:solidFill>
                  <a:srgbClr val="3A454D"/>
                </a:solidFill>
                <a:latin typeface="Roboto"/>
                <a:ea typeface="DejaVu Sans"/>
              </a:rPr>
              <a:t> – wartość napięcia w układzie sieci.</a:t>
            </a:r>
            <a:endParaRPr lang="pl-PL" sz="2800" b="0" strike="noStrike" spc="-1">
              <a:latin typeface="Arial"/>
            </a:endParaRPr>
          </a:p>
        </p:txBody>
      </p:sp>
      <p:sp>
        <p:nvSpPr>
          <p:cNvPr id="957" name="pole tekstowe 3"/>
          <p:cNvSpPr/>
          <p:nvPr/>
        </p:nvSpPr>
        <p:spPr>
          <a:xfrm>
            <a:off x="0" y="6642720"/>
            <a:ext cx="761328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8"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sp>
        <p:nvSpPr>
          <p:cNvPr id="959" name="Symbol zastępczy zawartości 2"/>
          <p:cNvSpPr/>
          <p:nvPr/>
        </p:nvSpPr>
        <p:spPr>
          <a:xfrm>
            <a:off x="145800" y="1825560"/>
            <a:ext cx="1199376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7500" lnSpcReduction="10000"/>
          </a:bodyPr>
          <a:lstStyle/>
          <a:p>
            <a:pPr>
              <a:lnSpc>
                <a:spcPct val="90000"/>
              </a:lnSpc>
              <a:spcBef>
                <a:spcPts val="1001"/>
              </a:spcBef>
              <a:tabLst>
                <a:tab pos="0" algn="l"/>
              </a:tabLst>
            </a:pPr>
            <a:r>
              <a:rPr lang="pl-PL" sz="2800" b="0" strike="noStrike" spc="-1">
                <a:solidFill>
                  <a:srgbClr val="000000"/>
                </a:solidFill>
                <a:latin typeface="Aptos"/>
                <a:ea typeface="DejaVu Sans"/>
              </a:rPr>
              <a:t>Pomiar impedancji pętli zwarcia pozwala określić, czy zabezpieczenia nadprądowe w obwodzie elektrycznym zadziałają w odpowiednim, określonym normą czasie, nie narażając wrażliwych elementów instalacji na długotrwały wpływ niebezpiecznego napięcia dotykowego.</a:t>
            </a:r>
            <a:endParaRPr lang="pl-PL" sz="2800" b="0" strike="noStrike" spc="-1">
              <a:latin typeface="Arial"/>
            </a:endParaRPr>
          </a:p>
          <a:p>
            <a:pPr>
              <a:lnSpc>
                <a:spcPct val="90000"/>
              </a:lnSpc>
              <a:spcBef>
                <a:spcPts val="1001"/>
              </a:spcBef>
              <a:tabLst>
                <a:tab pos="0" algn="l"/>
              </a:tabLst>
            </a:pPr>
            <a:r>
              <a:rPr lang="pl-PL" sz="2800" b="0" strike="noStrike" spc="-1">
                <a:solidFill>
                  <a:srgbClr val="000000"/>
                </a:solidFill>
                <a:latin typeface="Aptos"/>
                <a:ea typeface="DejaVu Sans"/>
              </a:rPr>
              <a:t>Maksymalne czasy wyłączenia określa norma </a:t>
            </a:r>
            <a:r>
              <a:rPr lang="pl-PL" sz="2800" b="1" strike="noStrike" spc="-1">
                <a:solidFill>
                  <a:srgbClr val="000000"/>
                </a:solidFill>
                <a:latin typeface="Aptos"/>
                <a:ea typeface="DejaVu Sans"/>
              </a:rPr>
              <a:t>PN-HD 60364-4-41:2017-09 </a:t>
            </a:r>
            <a:r>
              <a:rPr lang="pl-PL" sz="2800" b="0" strike="noStrike" spc="-1">
                <a:solidFill>
                  <a:srgbClr val="000000"/>
                </a:solidFill>
                <a:latin typeface="Aptos"/>
                <a:ea typeface="DejaVu Sans"/>
              </a:rPr>
              <a:t>i odnoszą się one do obwodów odbiorczych:</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 gniazd wtyczkowych o prądzie znamionowym nieprzekraczającym 63A,</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a:p>
            <a:pPr marL="228600" indent="-224640">
              <a:lnSpc>
                <a:spcPct val="90000"/>
              </a:lnSpc>
              <a:spcBef>
                <a:spcPts val="1001"/>
              </a:spcBef>
              <a:buClr>
                <a:srgbClr val="000000"/>
              </a:buClr>
              <a:buFont typeface="Arial"/>
              <a:buChar char="•"/>
              <a:tabLst>
                <a:tab pos="0" algn="l"/>
              </a:tabLst>
            </a:pPr>
            <a:r>
              <a:rPr lang="pl-PL" sz="2800" b="0" strike="noStrike" spc="-1">
                <a:solidFill>
                  <a:srgbClr val="000000"/>
                </a:solidFill>
                <a:latin typeface="Aptos"/>
                <a:ea typeface="DejaVu Sans"/>
              </a:rPr>
              <a:t>z odbiornikami zainstalowanymi na stałe o prądzie znamionowym ≤ 32 A (w zależności od układu sieci – TN lub TT)</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
        <p:nvSpPr>
          <p:cNvPr id="960" name="pole tekstowe 4"/>
          <p:cNvSpPr/>
          <p:nvPr/>
        </p:nvSpPr>
        <p:spPr>
          <a:xfrm>
            <a:off x="0" y="6642720"/>
            <a:ext cx="761328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1"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pic>
        <p:nvPicPr>
          <p:cNvPr id="962" name="Obraz 4"/>
          <p:cNvPicPr/>
          <p:nvPr/>
        </p:nvPicPr>
        <p:blipFill>
          <a:blip r:embed="rId2"/>
          <a:stretch/>
        </p:blipFill>
        <p:spPr>
          <a:xfrm>
            <a:off x="309240" y="2684880"/>
            <a:ext cx="11388600" cy="2423160"/>
          </a:xfrm>
          <a:prstGeom prst="rect">
            <a:avLst/>
          </a:prstGeom>
          <a:ln w="0">
            <a:noFill/>
          </a:ln>
        </p:spPr>
      </p:pic>
      <p:sp>
        <p:nvSpPr>
          <p:cNvPr id="963" name="pole tekstowe 2"/>
          <p:cNvSpPr/>
          <p:nvPr/>
        </p:nvSpPr>
        <p:spPr>
          <a:xfrm>
            <a:off x="0" y="6642720"/>
            <a:ext cx="761328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4"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sp>
        <p:nvSpPr>
          <p:cNvPr id="965" name="pole tekstowe 4"/>
          <p:cNvSpPr/>
          <p:nvPr/>
        </p:nvSpPr>
        <p:spPr>
          <a:xfrm>
            <a:off x="215280" y="1896480"/>
            <a:ext cx="270072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1" strike="noStrike" spc="-1">
                <a:solidFill>
                  <a:srgbClr val="000000"/>
                </a:solidFill>
                <a:latin typeface="Aptos"/>
                <a:ea typeface="DejaVu Sans"/>
              </a:rPr>
              <a:t>Obliczenia pętli zwarcia </a:t>
            </a:r>
            <a:endParaRPr lang="pl-PL" sz="1800" b="0" strike="noStrike" spc="-1">
              <a:latin typeface="Arial"/>
            </a:endParaRPr>
          </a:p>
        </p:txBody>
      </p:sp>
      <p:pic>
        <p:nvPicPr>
          <p:cNvPr id="966" name="Obraz 7"/>
          <p:cNvPicPr/>
          <p:nvPr/>
        </p:nvPicPr>
        <p:blipFill>
          <a:blip r:embed="rId2"/>
          <a:stretch/>
        </p:blipFill>
        <p:spPr>
          <a:xfrm>
            <a:off x="1567800" y="2627280"/>
            <a:ext cx="7130160" cy="3925800"/>
          </a:xfrm>
          <a:prstGeom prst="rect">
            <a:avLst/>
          </a:prstGeom>
          <a:ln w="0">
            <a:noFill/>
          </a:ln>
        </p:spPr>
      </p:pic>
      <p:sp>
        <p:nvSpPr>
          <p:cNvPr id="967" name="pole tekstowe 2"/>
          <p:cNvSpPr/>
          <p:nvPr/>
        </p:nvSpPr>
        <p:spPr>
          <a:xfrm>
            <a:off x="0" y="6642720"/>
            <a:ext cx="761328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pic>
        <p:nvPicPr>
          <p:cNvPr id="969" name="Obraz 3"/>
          <p:cNvPicPr/>
          <p:nvPr/>
        </p:nvPicPr>
        <p:blipFill>
          <a:blip r:embed="rId2"/>
          <a:stretch/>
        </p:blipFill>
        <p:spPr>
          <a:xfrm>
            <a:off x="3627720" y="5700960"/>
            <a:ext cx="2378520" cy="891000"/>
          </a:xfrm>
          <a:prstGeom prst="rect">
            <a:avLst/>
          </a:prstGeom>
          <a:ln w="0">
            <a:noFill/>
          </a:ln>
        </p:spPr>
      </p:pic>
      <p:pic>
        <p:nvPicPr>
          <p:cNvPr id="970" name="Obraz 5"/>
          <p:cNvPicPr/>
          <p:nvPr/>
        </p:nvPicPr>
        <p:blipFill>
          <a:blip r:embed="rId3"/>
          <a:stretch/>
        </p:blipFill>
        <p:spPr>
          <a:xfrm>
            <a:off x="10868040" y="2187720"/>
            <a:ext cx="1320120" cy="4301280"/>
          </a:xfrm>
          <a:prstGeom prst="rect">
            <a:avLst/>
          </a:prstGeom>
          <a:ln w="0">
            <a:noFill/>
          </a:ln>
        </p:spPr>
      </p:pic>
      <p:sp>
        <p:nvSpPr>
          <p:cNvPr id="971" name="Symbol zastępczy zawartości 2"/>
          <p:cNvSpPr/>
          <p:nvPr/>
        </p:nvSpPr>
        <p:spPr>
          <a:xfrm>
            <a:off x="512640" y="2011320"/>
            <a:ext cx="7749360" cy="221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464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Przyjmijmy zabezpieczenie o charakterystyce C</a:t>
            </a:r>
            <a:endParaRPr lang="pl-PL" sz="2800" b="0" strike="noStrike" spc="-1">
              <a:latin typeface="Arial"/>
            </a:endParaRPr>
          </a:p>
          <a:p>
            <a:pPr marL="228600" indent="-22464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Przyjmijmy prąd znamionowy 16A</a:t>
            </a:r>
            <a:endParaRPr lang="pl-PL" sz="2800" b="0" strike="noStrike" spc="-1">
              <a:latin typeface="Arial"/>
            </a:endParaRPr>
          </a:p>
          <a:p>
            <a:pPr marL="228600" indent="-224640">
              <a:lnSpc>
                <a:spcPct val="90000"/>
              </a:lnSpc>
              <a:spcBef>
                <a:spcPts val="1001"/>
              </a:spcBef>
              <a:buClr>
                <a:srgbClr val="000000"/>
              </a:buClr>
              <a:buFont typeface="Arial"/>
              <a:buChar char="•"/>
            </a:pPr>
            <a:r>
              <a:rPr lang="pl-PL" sz="2800" b="0" strike="noStrike" spc="-1">
                <a:solidFill>
                  <a:srgbClr val="000000"/>
                </a:solidFill>
                <a:latin typeface="Aptos"/>
                <a:ea typeface="DejaVu Sans"/>
              </a:rPr>
              <a:t>Przyjmijmy układ sieci TT</a:t>
            </a:r>
            <a:endParaRPr lang="pl-PL" sz="2800" b="0" strike="noStrike" spc="-1">
              <a:latin typeface="Arial"/>
            </a:endParaRPr>
          </a:p>
          <a:p>
            <a:pPr marL="228600" indent="-224640">
              <a:lnSpc>
                <a:spcPct val="90000"/>
              </a:lnSpc>
              <a:spcBef>
                <a:spcPts val="1001"/>
              </a:spcBef>
              <a:buClr>
                <a:srgbClr val="000000"/>
              </a:buClr>
              <a:buFont typeface="Arial"/>
              <a:buChar char="•"/>
            </a:pPr>
            <a:r>
              <a:rPr lang="pl-PL" sz="2800" b="0" strike="noStrike" spc="-1">
                <a:solidFill>
                  <a:srgbClr val="000000"/>
                </a:solidFill>
                <a:latin typeface="Aptos"/>
                <a:ea typeface="DejaVu Sans"/>
              </a:rPr>
              <a:t>Napięcie wynosi 230 V </a:t>
            </a:r>
            <a:endParaRPr lang="pl-PL" sz="2800" b="0" strike="noStrike" spc="-1">
              <a:latin typeface="Arial"/>
            </a:endParaRPr>
          </a:p>
        </p:txBody>
      </p:sp>
      <p:pic>
        <p:nvPicPr>
          <p:cNvPr id="972" name="Obraz 8"/>
          <p:cNvPicPr/>
          <p:nvPr/>
        </p:nvPicPr>
        <p:blipFill>
          <a:blip r:embed="rId4"/>
          <a:stretch/>
        </p:blipFill>
        <p:spPr>
          <a:xfrm>
            <a:off x="8359560" y="2293200"/>
            <a:ext cx="2552400" cy="4298760"/>
          </a:xfrm>
          <a:prstGeom prst="rect">
            <a:avLst/>
          </a:prstGeom>
          <a:ln w="0">
            <a:noFill/>
          </a:ln>
        </p:spPr>
      </p:pic>
      <p:pic>
        <p:nvPicPr>
          <p:cNvPr id="973" name="Obraz 10"/>
          <p:cNvPicPr/>
          <p:nvPr/>
        </p:nvPicPr>
        <p:blipFill>
          <a:blip r:embed="rId5"/>
          <a:stretch/>
        </p:blipFill>
        <p:spPr>
          <a:xfrm>
            <a:off x="1080000" y="4500000"/>
            <a:ext cx="6042240" cy="1291680"/>
          </a:xfrm>
          <a:prstGeom prst="rect">
            <a:avLst/>
          </a:prstGeom>
          <a:ln w="0">
            <a:noFill/>
          </a:ln>
        </p:spPr>
      </p:pic>
      <p:sp>
        <p:nvSpPr>
          <p:cNvPr id="974" name="Prostokąt 12"/>
          <p:cNvSpPr/>
          <p:nvPr/>
        </p:nvSpPr>
        <p:spPr>
          <a:xfrm>
            <a:off x="3463200" y="5261040"/>
            <a:ext cx="786600" cy="24768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975" name="Prostokąt 13"/>
          <p:cNvSpPr/>
          <p:nvPr/>
        </p:nvSpPr>
        <p:spPr>
          <a:xfrm>
            <a:off x="8556480" y="5199120"/>
            <a:ext cx="234720" cy="1551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976" name="Prostokąt 14"/>
          <p:cNvSpPr/>
          <p:nvPr/>
        </p:nvSpPr>
        <p:spPr>
          <a:xfrm>
            <a:off x="10023120" y="5261040"/>
            <a:ext cx="190440" cy="114912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977" name="pole tekstowe 2"/>
          <p:cNvSpPr/>
          <p:nvPr/>
        </p:nvSpPr>
        <p:spPr>
          <a:xfrm>
            <a:off x="0" y="6642720"/>
            <a:ext cx="761328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8"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pic>
        <p:nvPicPr>
          <p:cNvPr id="979" name="Obraz 4"/>
          <p:cNvPicPr/>
          <p:nvPr/>
        </p:nvPicPr>
        <p:blipFill>
          <a:blip r:embed="rId2"/>
          <a:stretch/>
        </p:blipFill>
        <p:spPr>
          <a:xfrm>
            <a:off x="4029120" y="3158640"/>
            <a:ext cx="3644280" cy="748440"/>
          </a:xfrm>
          <a:prstGeom prst="rect">
            <a:avLst/>
          </a:prstGeom>
          <a:ln w="0">
            <a:noFill/>
          </a:ln>
        </p:spPr>
      </p:pic>
      <p:pic>
        <p:nvPicPr>
          <p:cNvPr id="980" name="Obraz 5"/>
          <p:cNvPicPr/>
          <p:nvPr/>
        </p:nvPicPr>
        <p:blipFill>
          <a:blip r:embed="rId3"/>
          <a:stretch/>
        </p:blipFill>
        <p:spPr>
          <a:xfrm>
            <a:off x="4299120" y="2025720"/>
            <a:ext cx="2378520" cy="891000"/>
          </a:xfrm>
          <a:prstGeom prst="rect">
            <a:avLst/>
          </a:prstGeom>
          <a:ln w="0">
            <a:noFill/>
          </a:ln>
        </p:spPr>
      </p:pic>
      <p:pic>
        <p:nvPicPr>
          <p:cNvPr id="981" name="Obraz 9"/>
          <p:cNvPicPr/>
          <p:nvPr/>
        </p:nvPicPr>
        <p:blipFill>
          <a:blip r:embed="rId4"/>
          <a:stretch/>
        </p:blipFill>
        <p:spPr>
          <a:xfrm>
            <a:off x="4726080" y="4149360"/>
            <a:ext cx="2081880" cy="805680"/>
          </a:xfrm>
          <a:prstGeom prst="rect">
            <a:avLst/>
          </a:prstGeom>
          <a:ln w="0">
            <a:noFill/>
          </a:ln>
        </p:spPr>
      </p:pic>
      <p:pic>
        <p:nvPicPr>
          <p:cNvPr id="982" name="Obraz 11"/>
          <p:cNvPicPr/>
          <p:nvPr/>
        </p:nvPicPr>
        <p:blipFill>
          <a:blip r:embed="rId5"/>
          <a:stretch/>
        </p:blipFill>
        <p:spPr>
          <a:xfrm>
            <a:off x="156960" y="4745880"/>
            <a:ext cx="6520680" cy="2053440"/>
          </a:xfrm>
          <a:prstGeom prst="rect">
            <a:avLst/>
          </a:prstGeom>
          <a:ln w="0">
            <a:noFill/>
          </a:ln>
        </p:spPr>
      </p:pic>
      <p:pic>
        <p:nvPicPr>
          <p:cNvPr id="983" name="Obraz 12"/>
          <p:cNvPicPr/>
          <p:nvPr/>
        </p:nvPicPr>
        <p:blipFill>
          <a:blip r:embed="rId6"/>
          <a:stretch/>
        </p:blipFill>
        <p:spPr>
          <a:xfrm>
            <a:off x="8362080" y="4096800"/>
            <a:ext cx="3168000" cy="910440"/>
          </a:xfrm>
          <a:prstGeom prst="rect">
            <a:avLst/>
          </a:prstGeom>
          <a:ln w="0">
            <a:noFill/>
          </a:ln>
        </p:spPr>
      </p:pic>
      <p:sp>
        <p:nvSpPr>
          <p:cNvPr id="984" name="Strzałka: w prawo 13"/>
          <p:cNvSpPr/>
          <p:nvPr/>
        </p:nvSpPr>
        <p:spPr>
          <a:xfrm>
            <a:off x="7098840" y="4307040"/>
            <a:ext cx="1131480" cy="393480"/>
          </a:xfrm>
          <a:prstGeom prst="rightArrow">
            <a:avLst>
              <a:gd name="adj1" fmla="val 50000"/>
              <a:gd name="adj2" fmla="val 50000"/>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985" name="pole tekstowe 14"/>
          <p:cNvSpPr/>
          <p:nvPr/>
        </p:nvSpPr>
        <p:spPr>
          <a:xfrm>
            <a:off x="8719920" y="5349600"/>
            <a:ext cx="280980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2800" b="0" strike="noStrike" spc="-1">
                <a:solidFill>
                  <a:srgbClr val="000000"/>
                </a:solidFill>
                <a:latin typeface="Aptos"/>
                <a:ea typeface="DejaVu Sans"/>
              </a:rPr>
              <a:t>Zs     </a:t>
            </a:r>
            <a:r>
              <a:rPr lang="el-GR" sz="2800" b="0" strike="noStrike" spc="-1">
                <a:solidFill>
                  <a:srgbClr val="3A454D"/>
                </a:solidFill>
                <a:latin typeface="Roboto"/>
                <a:ea typeface="DejaVu Sans"/>
              </a:rPr>
              <a:t>≤ 1,4375 Ω</a:t>
            </a:r>
            <a:endParaRPr lang="pl-PL" sz="2800" b="0" strike="noStrike" spc="-1">
              <a:latin typeface="Arial"/>
            </a:endParaRPr>
          </a:p>
        </p:txBody>
      </p:sp>
      <p:sp>
        <p:nvSpPr>
          <p:cNvPr id="986" name="pole tekstowe 2"/>
          <p:cNvSpPr/>
          <p:nvPr/>
        </p:nvSpPr>
        <p:spPr>
          <a:xfrm>
            <a:off x="0" y="6642720"/>
            <a:ext cx="761328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7"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Obliczenie impedancji pętli zwarcia</a:t>
            </a:r>
            <a:endParaRPr lang="pl-PL" sz="4400" b="0" strike="noStrike" spc="-1">
              <a:latin typeface="Arial"/>
            </a:endParaRPr>
          </a:p>
        </p:txBody>
      </p:sp>
      <p:pic>
        <p:nvPicPr>
          <p:cNvPr id="988" name="Obraz 4"/>
          <p:cNvPicPr/>
          <p:nvPr/>
        </p:nvPicPr>
        <p:blipFill>
          <a:blip r:embed="rId2"/>
          <a:stretch/>
        </p:blipFill>
        <p:spPr>
          <a:xfrm>
            <a:off x="1623960" y="2381400"/>
            <a:ext cx="8939880" cy="2091600"/>
          </a:xfrm>
          <a:prstGeom prst="rect">
            <a:avLst/>
          </a:prstGeom>
          <a:ln w="0">
            <a:noFill/>
          </a:ln>
        </p:spPr>
      </p:pic>
      <p:sp>
        <p:nvSpPr>
          <p:cNvPr id="989" name="pole tekstowe 2"/>
          <p:cNvSpPr/>
          <p:nvPr/>
        </p:nvSpPr>
        <p:spPr>
          <a:xfrm>
            <a:off x="0" y="6642720"/>
            <a:ext cx="7613280" cy="3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 b="0" strike="noStrike" spc="-1">
                <a:solidFill>
                  <a:srgbClr val="000000"/>
                </a:solidFill>
                <a:latin typeface="Aptos"/>
                <a:ea typeface="DejaVu Sans"/>
              </a:rPr>
              <a:t>Źródło: https://sonel.pl/pl/centrum-wiedzy/teoria-pomiarow/ochrona-przeciwporazeniowa/czym-jest-pomiar-impedancji-petli-zwarcia-i-jak-go-wykonac/</a:t>
            </a:r>
            <a:endParaRPr lang="pl-PL" sz="800" b="0" strike="noStrike" spc="-1">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Tytuł 1_88"/>
          <p:cNvSpPr/>
          <p:nvPr/>
        </p:nvSpPr>
        <p:spPr>
          <a:xfrm>
            <a:off x="838080" y="5774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58" name="Symbol zastępczy zawartości 2_70"/>
          <p:cNvSpPr/>
          <p:nvPr/>
        </p:nvSpPr>
        <p:spPr>
          <a:xfrm>
            <a:off x="838080" y="20379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59" name="Obraz 158"/>
          <p:cNvPicPr/>
          <p:nvPr/>
        </p:nvPicPr>
        <p:blipFill>
          <a:blip r:embed="rId2"/>
          <a:stretch/>
        </p:blipFill>
        <p:spPr>
          <a:xfrm>
            <a:off x="801000" y="2211480"/>
            <a:ext cx="10654920" cy="3682440"/>
          </a:xfrm>
          <a:prstGeom prst="rect">
            <a:avLst/>
          </a:prstGeom>
          <a:ln w="0">
            <a:noFill/>
          </a:ln>
        </p:spPr>
      </p:pic>
      <p:sp>
        <p:nvSpPr>
          <p:cNvPr id="160" name="Prostokąt 159"/>
          <p:cNvSpPr/>
          <p:nvPr/>
        </p:nvSpPr>
        <p:spPr>
          <a:xfrm>
            <a:off x="0" y="6480360"/>
            <a:ext cx="116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Tytuł 1_89"/>
          <p:cNvSpPr/>
          <p:nvPr/>
        </p:nvSpPr>
        <p:spPr>
          <a:xfrm>
            <a:off x="838440" y="57780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62" name="Symbol zastępczy zawartości 2_71"/>
          <p:cNvSpPr/>
          <p:nvPr/>
        </p:nvSpPr>
        <p:spPr>
          <a:xfrm>
            <a:off x="838440" y="203832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63" name="Obraz 162"/>
          <p:cNvPicPr/>
          <p:nvPr/>
        </p:nvPicPr>
        <p:blipFill>
          <a:blip r:embed="rId2"/>
          <a:stretch/>
        </p:blipFill>
        <p:spPr>
          <a:xfrm>
            <a:off x="2167920" y="2668680"/>
            <a:ext cx="7921080" cy="2768040"/>
          </a:xfrm>
          <a:prstGeom prst="rect">
            <a:avLst/>
          </a:prstGeom>
          <a:ln w="0">
            <a:noFill/>
          </a:ln>
        </p:spPr>
      </p:pic>
      <p:sp>
        <p:nvSpPr>
          <p:cNvPr id="164" name="Prostokąt 163"/>
          <p:cNvSpPr/>
          <p:nvPr/>
        </p:nvSpPr>
        <p:spPr>
          <a:xfrm>
            <a:off x="0" y="6480360"/>
            <a:ext cx="116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Tytuł 1_90"/>
          <p:cNvSpPr/>
          <p:nvPr/>
        </p:nvSpPr>
        <p:spPr>
          <a:xfrm>
            <a:off x="838440" y="57816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66" name="Symbol zastępczy zawartości 2_72"/>
          <p:cNvSpPr/>
          <p:nvPr/>
        </p:nvSpPr>
        <p:spPr>
          <a:xfrm>
            <a:off x="838440" y="20386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67" name="Obraz 166"/>
          <p:cNvPicPr/>
          <p:nvPr/>
        </p:nvPicPr>
        <p:blipFill>
          <a:blip r:embed="rId2"/>
          <a:stretch/>
        </p:blipFill>
        <p:spPr>
          <a:xfrm>
            <a:off x="2167920" y="2669040"/>
            <a:ext cx="7921080" cy="2768040"/>
          </a:xfrm>
          <a:prstGeom prst="rect">
            <a:avLst/>
          </a:prstGeom>
          <a:ln w="0">
            <a:noFill/>
          </a:ln>
        </p:spPr>
      </p:pic>
      <p:pic>
        <p:nvPicPr>
          <p:cNvPr id="168" name="Obraz 167"/>
          <p:cNvPicPr/>
          <p:nvPr/>
        </p:nvPicPr>
        <p:blipFill>
          <a:blip r:embed="rId3"/>
          <a:stretch/>
        </p:blipFill>
        <p:spPr>
          <a:xfrm>
            <a:off x="1115280" y="2878200"/>
            <a:ext cx="10026360" cy="2349000"/>
          </a:xfrm>
          <a:prstGeom prst="rect">
            <a:avLst/>
          </a:prstGeom>
          <a:ln w="0">
            <a:noFill/>
          </a:ln>
        </p:spPr>
      </p:pic>
      <p:sp>
        <p:nvSpPr>
          <p:cNvPr id="169" name="Prostokąt 168"/>
          <p:cNvSpPr/>
          <p:nvPr/>
        </p:nvSpPr>
        <p:spPr>
          <a:xfrm>
            <a:off x="0" y="6480360"/>
            <a:ext cx="116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ytuł 1_91"/>
          <p:cNvSpPr/>
          <p:nvPr/>
        </p:nvSpPr>
        <p:spPr>
          <a:xfrm>
            <a:off x="838440" y="57852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71" name="Symbol zastępczy zawartości 2_73"/>
          <p:cNvSpPr/>
          <p:nvPr/>
        </p:nvSpPr>
        <p:spPr>
          <a:xfrm>
            <a:off x="838440" y="20390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72" name="Obraz 171"/>
          <p:cNvPicPr/>
          <p:nvPr/>
        </p:nvPicPr>
        <p:blipFill>
          <a:blip r:embed="rId2"/>
          <a:stretch/>
        </p:blipFill>
        <p:spPr>
          <a:xfrm>
            <a:off x="619920" y="2220840"/>
            <a:ext cx="11016720" cy="3663360"/>
          </a:xfrm>
          <a:prstGeom prst="rect">
            <a:avLst/>
          </a:prstGeom>
          <a:ln w="0">
            <a:noFill/>
          </a:ln>
        </p:spPr>
      </p:pic>
      <p:sp>
        <p:nvSpPr>
          <p:cNvPr id="173" name="Prostokąt 172"/>
          <p:cNvSpPr/>
          <p:nvPr/>
        </p:nvSpPr>
        <p:spPr>
          <a:xfrm>
            <a:off x="0" y="6480360"/>
            <a:ext cx="116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ytuł 1_92"/>
          <p:cNvSpPr/>
          <p:nvPr/>
        </p:nvSpPr>
        <p:spPr>
          <a:xfrm>
            <a:off x="838440" y="57888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175" name="Symbol zastępczy zawartości 2_74"/>
          <p:cNvSpPr/>
          <p:nvPr/>
        </p:nvSpPr>
        <p:spPr>
          <a:xfrm>
            <a:off x="838440" y="203940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76" name="Obraz 175"/>
          <p:cNvPicPr/>
          <p:nvPr/>
        </p:nvPicPr>
        <p:blipFill>
          <a:blip r:embed="rId2"/>
          <a:stretch/>
        </p:blipFill>
        <p:spPr>
          <a:xfrm>
            <a:off x="786600" y="1739880"/>
            <a:ext cx="10683360" cy="4625640"/>
          </a:xfrm>
          <a:prstGeom prst="rect">
            <a:avLst/>
          </a:prstGeom>
          <a:ln w="0">
            <a:noFill/>
          </a:ln>
        </p:spPr>
      </p:pic>
      <p:sp>
        <p:nvSpPr>
          <p:cNvPr id="177" name="Prostokąt 176"/>
          <p:cNvSpPr/>
          <p:nvPr/>
        </p:nvSpPr>
        <p:spPr>
          <a:xfrm>
            <a:off x="0" y="6480360"/>
            <a:ext cx="116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ytuł 1_93"/>
          <p:cNvSpPr/>
          <p:nvPr/>
        </p:nvSpPr>
        <p:spPr>
          <a:xfrm>
            <a:off x="838800" y="5792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79" name="Symbol zastępczy zawartości 2_75"/>
          <p:cNvSpPr/>
          <p:nvPr/>
        </p:nvSpPr>
        <p:spPr>
          <a:xfrm>
            <a:off x="838800" y="20397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80" name="Tytuł 1_94"/>
          <p:cNvSpPr/>
          <p:nvPr/>
        </p:nvSpPr>
        <p:spPr>
          <a:xfrm>
            <a:off x="838800" y="5792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81" name="Symbol zastępczy zawartości 2_76"/>
          <p:cNvSpPr/>
          <p:nvPr/>
        </p:nvSpPr>
        <p:spPr>
          <a:xfrm>
            <a:off x="838800" y="20397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82" name="Prostokąt 181"/>
          <p:cNvSpPr/>
          <p:nvPr/>
        </p:nvSpPr>
        <p:spPr>
          <a:xfrm>
            <a:off x="0" y="6511320"/>
            <a:ext cx="845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pic>
        <p:nvPicPr>
          <p:cNvPr id="183" name="Obraz 182"/>
          <p:cNvPicPr/>
          <p:nvPr/>
        </p:nvPicPr>
        <p:blipFill>
          <a:blip r:embed="rId2"/>
          <a:stretch/>
        </p:blipFill>
        <p:spPr>
          <a:xfrm>
            <a:off x="7680960" y="2475720"/>
            <a:ext cx="4015800" cy="2958840"/>
          </a:xfrm>
          <a:prstGeom prst="rect">
            <a:avLst/>
          </a:prstGeom>
          <a:ln w="0">
            <a:noFill/>
          </a:ln>
        </p:spPr>
      </p:pic>
      <p:sp>
        <p:nvSpPr>
          <p:cNvPr id="184" name="Prostokąt 183"/>
          <p:cNvSpPr/>
          <p:nvPr/>
        </p:nvSpPr>
        <p:spPr>
          <a:xfrm>
            <a:off x="358560" y="2039760"/>
            <a:ext cx="6118200" cy="367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Przestrzeganie zasad bezpieczeństwa i higieny pracy przy urządzeniach energetycznych ma istotne znaczenie nie tylko na komfortu wykonywanych czynności zawodowych, ale przede wszystkim dla zdrowia i życia pracowników. Znajomość zasad BHP i cykliczna aktualizacja wiedzy w tym zakresie jest obligatoryjna i regulowana przepisami prawa.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Pracodawca jest zobowiązany do regularnego organizowania szkoleń BHP dla pracowników energetyki. Najważniejsze zasady określone są w Rozporządzeniu Ministra Energii z 28 sierpnia 2019 r. w sprawie bezpieczeństwa i higieny pracy przy urządzeniach energetycznych.</a:t>
            </a:r>
            <a:endParaRPr lang="pl-PL" sz="1800" b="0" strike="noStrike" spc="-1">
              <a:latin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Tytuł 1_95"/>
          <p:cNvSpPr/>
          <p:nvPr/>
        </p:nvSpPr>
        <p:spPr>
          <a:xfrm>
            <a:off x="838800" y="57960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86" name="Symbol zastępczy zawartości 2_77"/>
          <p:cNvSpPr/>
          <p:nvPr/>
        </p:nvSpPr>
        <p:spPr>
          <a:xfrm>
            <a:off x="838800" y="204012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87" name="Tytuł 1_96"/>
          <p:cNvSpPr/>
          <p:nvPr/>
        </p:nvSpPr>
        <p:spPr>
          <a:xfrm>
            <a:off x="838800" y="57960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88" name="Symbol zastępczy zawartości 2_78"/>
          <p:cNvSpPr/>
          <p:nvPr/>
        </p:nvSpPr>
        <p:spPr>
          <a:xfrm>
            <a:off x="838800" y="204012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89" name="Prostokąt 188"/>
          <p:cNvSpPr/>
          <p:nvPr/>
        </p:nvSpPr>
        <p:spPr>
          <a:xfrm>
            <a:off x="0" y="6480000"/>
            <a:ext cx="1219140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http://elektroonline.pl/a/8657,12-krokow-do-bezpiecznej-pracy-przy-urzadzeniach-i-instalacjach-energetycznych</a:t>
            </a:r>
            <a:endParaRPr lang="pl-PL" sz="1800" b="0" strike="noStrike" spc="-1">
              <a:latin typeface="Arial"/>
            </a:endParaRPr>
          </a:p>
        </p:txBody>
      </p:sp>
      <p:pic>
        <p:nvPicPr>
          <p:cNvPr id="190" name="Obraz 189"/>
          <p:cNvPicPr/>
          <p:nvPr/>
        </p:nvPicPr>
        <p:blipFill>
          <a:blip r:embed="rId2"/>
          <a:stretch/>
        </p:blipFill>
        <p:spPr>
          <a:xfrm>
            <a:off x="6935400" y="1517760"/>
            <a:ext cx="4041360" cy="4959000"/>
          </a:xfrm>
          <a:prstGeom prst="rect">
            <a:avLst/>
          </a:prstGeom>
          <a:ln w="0">
            <a:noFill/>
          </a:ln>
        </p:spPr>
      </p:pic>
      <p:sp>
        <p:nvSpPr>
          <p:cNvPr id="191" name="Prostokąt 190"/>
          <p:cNvSpPr/>
          <p:nvPr/>
        </p:nvSpPr>
        <p:spPr>
          <a:xfrm>
            <a:off x="720000" y="3420000"/>
            <a:ext cx="5973480" cy="85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9 najważniejszych zasad BHP, 12 kroków do bezpiecznej pracy przy urządzeniach i instalacjach energetycznych .</a:t>
            </a:r>
            <a:endParaRPr lang="pl-PL" sz="1800" b="0" strike="noStrike" spc="-1">
              <a:latin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ytuł 1_97"/>
          <p:cNvSpPr/>
          <p:nvPr/>
        </p:nvSpPr>
        <p:spPr>
          <a:xfrm>
            <a:off x="838800" y="57960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93" name="Symbol zastępczy zawartości 2_79"/>
          <p:cNvSpPr/>
          <p:nvPr/>
        </p:nvSpPr>
        <p:spPr>
          <a:xfrm>
            <a:off x="838800" y="204012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94" name="Tytuł 1_98"/>
          <p:cNvSpPr/>
          <p:nvPr/>
        </p:nvSpPr>
        <p:spPr>
          <a:xfrm>
            <a:off x="838800" y="57960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5" name="Symbol zastępczy zawartości 2_80"/>
          <p:cNvSpPr/>
          <p:nvPr/>
        </p:nvSpPr>
        <p:spPr>
          <a:xfrm>
            <a:off x="838800" y="204012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96" name="Prostokąt 195"/>
          <p:cNvSpPr/>
          <p:nvPr/>
        </p:nvSpPr>
        <p:spPr>
          <a:xfrm>
            <a:off x="0" y="6511680"/>
            <a:ext cx="863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sp>
        <p:nvSpPr>
          <p:cNvPr id="197" name="Prostokąt 196"/>
          <p:cNvSpPr/>
          <p:nvPr/>
        </p:nvSpPr>
        <p:spPr>
          <a:xfrm>
            <a:off x="358560" y="2040120"/>
            <a:ext cx="6118200" cy="3414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musi odbywać się zgodnie z instrukcją eksploatacji.</a:t>
            </a:r>
            <a:r>
              <a:rPr lang="pl-PL" sz="1800" b="0" strike="noStrike" spc="-1">
                <a:solidFill>
                  <a:srgbClr val="000000"/>
                </a:solidFill>
                <a:latin typeface="Arial"/>
                <a:ea typeface="DejaVu Sans"/>
              </a:rPr>
              <a:t> Instrukcje eksploatacji przygotowywane są przez wykwalifikowane jednostki organizacyjne, między innymi Stowarzyszenie Polskich Energetyków. W instrukcji eksploatacji musi zostać zawarta przede wszystkim charakterystyka urządzenia oraz opis wszystkich układów. Konieczne jest zamieszczenie opisu obsługi urządzenia oraz postępowania na wypadek awarii, a także dołączenie niezbędnego zestawu rysunków. W instrukcji należy zawrzeć wymagania konserwacyjne, przepisy przeciwpożarowe, zasady organizacji stanowiska pracy oraz identyfikację zagrożeń.</a:t>
            </a:r>
            <a:endParaRPr lang="pl-PL" sz="1800" b="0" strike="noStrike" spc="-1">
              <a:latin typeface="Arial"/>
            </a:endParaRPr>
          </a:p>
        </p:txBody>
      </p:sp>
      <p:pic>
        <p:nvPicPr>
          <p:cNvPr id="198" name="Obraz 197"/>
          <p:cNvPicPr/>
          <p:nvPr/>
        </p:nvPicPr>
        <p:blipFill>
          <a:blip r:embed="rId2"/>
          <a:stretch/>
        </p:blipFill>
        <p:spPr>
          <a:xfrm>
            <a:off x="7560000" y="1440000"/>
            <a:ext cx="2990880" cy="4403520"/>
          </a:xfrm>
          <a:prstGeom prst="rect">
            <a:avLst/>
          </a:prstGeom>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ytuł 1_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1: Wprowadzenie </a:t>
            </a:r>
            <a:endParaRPr lang="pl-PL" sz="4400" b="0" strike="noStrike" spc="-1">
              <a:latin typeface="Arial"/>
            </a:endParaRPr>
          </a:p>
        </p:txBody>
      </p:sp>
      <p:sp>
        <p:nvSpPr>
          <p:cNvPr id="81" name="Symbol zastępczy zawartości 2_1"/>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464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Wprowadzenie do kursu, cel i zakres szkolenia </a:t>
            </a:r>
            <a:endParaRPr lang="pl-PL" sz="2800" b="0" strike="noStrike" spc="-1">
              <a:latin typeface="Arial"/>
            </a:endParaRPr>
          </a:p>
          <a:p>
            <a:pPr marL="228600" indent="-22464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Procedura Prac Pod Napięciem - wprowadzenie</a:t>
            </a:r>
            <a:endParaRPr lang="pl-PL" sz="2800" b="0" strike="noStrike" spc="-1">
              <a:latin typeface="Arial"/>
            </a:endParaRPr>
          </a:p>
          <a:p>
            <a:pPr marL="228600" indent="-22464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Polskie linie przesyłowe – podstawowa wiedza</a:t>
            </a:r>
            <a:endParaRPr lang="pl-PL" sz="2800" b="0" strike="noStrike" spc="-1">
              <a:latin typeface="Arial"/>
            </a:endParaRPr>
          </a:p>
          <a:p>
            <a:pPr marL="228600" indent="-22464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Ogólne zasady BHP i przeciwpożarowe  </a:t>
            </a:r>
            <a:endParaRPr lang="pl-PL" sz="2800" b="0" strike="noStrike" spc="-1">
              <a:latin typeface="Arial"/>
            </a:endParaRPr>
          </a:p>
          <a:p>
            <a:pPr marL="228600" indent="-22464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Warunki bezpiecznej pracy przy urządzeniach elektroenergetycznych (Nie PPN)</a:t>
            </a:r>
            <a:endParaRPr lang="pl-PL" sz="2800" b="0" strike="noStrike" spc="-1">
              <a:latin typeface="Arial"/>
            </a:endParaRPr>
          </a:p>
          <a:p>
            <a:pPr marL="228600" indent="-22464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Zasady organizacji i wykonywania prac przy urządzeniach elektroenergetycznych (Nie PPN)</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ytuł 1_99"/>
          <p:cNvSpPr/>
          <p:nvPr/>
        </p:nvSpPr>
        <p:spPr>
          <a:xfrm>
            <a:off x="838800" y="57996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00" name="Symbol zastępczy zawartości 2_81"/>
          <p:cNvSpPr/>
          <p:nvPr/>
        </p:nvSpPr>
        <p:spPr>
          <a:xfrm>
            <a:off x="838800" y="20404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01" name="Tytuł 1_100"/>
          <p:cNvSpPr/>
          <p:nvPr/>
        </p:nvSpPr>
        <p:spPr>
          <a:xfrm>
            <a:off x="838800" y="57996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2" name="Symbol zastępczy zawartości 2_82"/>
          <p:cNvSpPr/>
          <p:nvPr/>
        </p:nvSpPr>
        <p:spPr>
          <a:xfrm>
            <a:off x="838800" y="20404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03" name="Prostokąt 202"/>
          <p:cNvSpPr/>
          <p:nvPr/>
        </p:nvSpPr>
        <p:spPr>
          <a:xfrm>
            <a:off x="2338560" y="1800000"/>
            <a:ext cx="7378200" cy="356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Przykładowa instrukcja eksploatacji – jak ją tworzyć i co zawiera? </a:t>
            </a:r>
            <a:endParaRPr lang="pl-PL" sz="1800" b="0" strike="noStrike" spc="-1">
              <a:latin typeface="Arial"/>
            </a:endParaRPr>
          </a:p>
        </p:txBody>
      </p:sp>
      <p:pic>
        <p:nvPicPr>
          <p:cNvPr id="204" name="Obraz 203"/>
          <p:cNvPicPr/>
          <p:nvPr/>
        </p:nvPicPr>
        <p:blipFill>
          <a:blip r:embed="rId2"/>
          <a:stretch/>
        </p:blipFill>
        <p:spPr>
          <a:xfrm>
            <a:off x="180000" y="2160000"/>
            <a:ext cx="2687760" cy="3956760"/>
          </a:xfrm>
          <a:prstGeom prst="rect">
            <a:avLst/>
          </a:prstGeom>
          <a:ln w="0">
            <a:noFill/>
          </a:ln>
        </p:spPr>
      </p:pic>
      <p:pic>
        <p:nvPicPr>
          <p:cNvPr id="205" name="Obraz 204"/>
          <p:cNvPicPr/>
          <p:nvPr/>
        </p:nvPicPr>
        <p:blipFill>
          <a:blip r:embed="rId3"/>
          <a:stretch/>
        </p:blipFill>
        <p:spPr>
          <a:xfrm>
            <a:off x="3033720" y="2160000"/>
            <a:ext cx="2723040" cy="4136760"/>
          </a:xfrm>
          <a:prstGeom prst="rect">
            <a:avLst/>
          </a:prstGeom>
          <a:ln w="0">
            <a:noFill/>
          </a:ln>
        </p:spPr>
      </p:pic>
      <p:sp>
        <p:nvSpPr>
          <p:cNvPr id="206" name="Prostokąt 205"/>
          <p:cNvSpPr/>
          <p:nvPr/>
        </p:nvSpPr>
        <p:spPr>
          <a:xfrm>
            <a:off x="0" y="6300000"/>
            <a:ext cx="12188880" cy="599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https://www.enea.pl/grupaenea/o_grupie/enea-polaniec/zamowienia/publiczne/modernizacja-absorberow/zalacznik-nr-11-wzor-instrukcja-eksploatacji.pdf?t=1529010032</a:t>
            </a:r>
            <a:endParaRPr lang="pl-PL" sz="1800" b="0" strike="noStrike" spc="-1">
              <a:latin typeface="Arial"/>
            </a:endParaRPr>
          </a:p>
        </p:txBody>
      </p:sp>
      <p:pic>
        <p:nvPicPr>
          <p:cNvPr id="207" name="Obraz 206"/>
          <p:cNvPicPr/>
          <p:nvPr/>
        </p:nvPicPr>
        <p:blipFill>
          <a:blip r:embed="rId4"/>
          <a:stretch/>
        </p:blipFill>
        <p:spPr>
          <a:xfrm>
            <a:off x="5940000" y="2108520"/>
            <a:ext cx="2876760" cy="4279320"/>
          </a:xfrm>
          <a:prstGeom prst="rect">
            <a:avLst/>
          </a:prstGeom>
          <a:ln w="0">
            <a:noFill/>
          </a:ln>
        </p:spPr>
      </p:pic>
      <p:pic>
        <p:nvPicPr>
          <p:cNvPr id="208" name="Obraz 207"/>
          <p:cNvPicPr/>
          <p:nvPr/>
        </p:nvPicPr>
        <p:blipFill>
          <a:blip r:embed="rId5"/>
          <a:stretch/>
        </p:blipFill>
        <p:spPr>
          <a:xfrm>
            <a:off x="9180000" y="2143440"/>
            <a:ext cx="2696760" cy="4236120"/>
          </a:xfrm>
          <a:prstGeom prst="rect">
            <a:avLst/>
          </a:prstGeom>
          <a:ln w="0">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ytuł 1_101"/>
          <p:cNvSpPr/>
          <p:nvPr/>
        </p:nvSpPr>
        <p:spPr>
          <a:xfrm>
            <a:off x="839160" y="57996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10" name="Symbol zastępczy zawartości 2_83"/>
          <p:cNvSpPr/>
          <p:nvPr/>
        </p:nvSpPr>
        <p:spPr>
          <a:xfrm>
            <a:off x="839160" y="20404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11" name="Tytuł 1_102"/>
          <p:cNvSpPr/>
          <p:nvPr/>
        </p:nvSpPr>
        <p:spPr>
          <a:xfrm>
            <a:off x="839160" y="57996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12" name="Symbol zastępczy zawartości 2_84"/>
          <p:cNvSpPr/>
          <p:nvPr/>
        </p:nvSpPr>
        <p:spPr>
          <a:xfrm>
            <a:off x="839160" y="20404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13" name="Prostokąt 212"/>
          <p:cNvSpPr/>
          <p:nvPr/>
        </p:nvSpPr>
        <p:spPr>
          <a:xfrm>
            <a:off x="2338920" y="1800000"/>
            <a:ext cx="7378200" cy="356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Przykładowa instrukcja eksploatacji – jak ją tworzyć i co zawiera? </a:t>
            </a:r>
            <a:endParaRPr lang="pl-PL" sz="1800" b="0" strike="noStrike" spc="-1">
              <a:latin typeface="Arial"/>
            </a:endParaRPr>
          </a:p>
        </p:txBody>
      </p:sp>
      <p:sp>
        <p:nvSpPr>
          <p:cNvPr id="214" name="Prostokąt 213"/>
          <p:cNvSpPr/>
          <p:nvPr/>
        </p:nvSpPr>
        <p:spPr>
          <a:xfrm>
            <a:off x="360" y="6300000"/>
            <a:ext cx="12188880" cy="599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https://www.enea.pl/grupaenea/o_grupie/enea-polaniec/zamowienia/publiczne/modernizacja-absorberow/zalacznik-nr-11-wzor-instrukcja-eksploatacji.pdf?t=1529010032</a:t>
            </a:r>
            <a:endParaRPr lang="pl-PL" sz="1800" b="0" strike="noStrike" spc="-1">
              <a:latin typeface="Arial"/>
            </a:endParaRPr>
          </a:p>
        </p:txBody>
      </p:sp>
      <p:pic>
        <p:nvPicPr>
          <p:cNvPr id="215" name="Obraz 214"/>
          <p:cNvPicPr/>
          <p:nvPr/>
        </p:nvPicPr>
        <p:blipFill>
          <a:blip r:embed="rId2"/>
          <a:stretch/>
        </p:blipFill>
        <p:spPr>
          <a:xfrm>
            <a:off x="180000" y="2160000"/>
            <a:ext cx="2696760" cy="4210560"/>
          </a:xfrm>
          <a:prstGeom prst="rect">
            <a:avLst/>
          </a:prstGeom>
          <a:ln w="0">
            <a:noFill/>
          </a:ln>
        </p:spPr>
      </p:pic>
      <p:pic>
        <p:nvPicPr>
          <p:cNvPr id="216" name="Obraz 215"/>
          <p:cNvPicPr/>
          <p:nvPr/>
        </p:nvPicPr>
        <p:blipFill>
          <a:blip r:embed="rId3"/>
          <a:stretch/>
        </p:blipFill>
        <p:spPr>
          <a:xfrm>
            <a:off x="3420000" y="2160000"/>
            <a:ext cx="2551320" cy="4227840"/>
          </a:xfrm>
          <a:prstGeom prst="rect">
            <a:avLst/>
          </a:prstGeom>
          <a:ln w="0">
            <a:noFill/>
          </a:ln>
        </p:spPr>
      </p:pic>
      <p:pic>
        <p:nvPicPr>
          <p:cNvPr id="217" name="Obraz 216"/>
          <p:cNvPicPr/>
          <p:nvPr/>
        </p:nvPicPr>
        <p:blipFill>
          <a:blip r:embed="rId4"/>
          <a:stretch/>
        </p:blipFill>
        <p:spPr>
          <a:xfrm>
            <a:off x="6459840" y="2160000"/>
            <a:ext cx="2716920" cy="4227840"/>
          </a:xfrm>
          <a:prstGeom prst="rect">
            <a:avLst/>
          </a:prstGeom>
          <a:ln w="0">
            <a:noFill/>
          </a:ln>
        </p:spPr>
      </p:pic>
      <p:pic>
        <p:nvPicPr>
          <p:cNvPr id="218" name="Obraz 217"/>
          <p:cNvPicPr/>
          <p:nvPr/>
        </p:nvPicPr>
        <p:blipFill>
          <a:blip r:embed="rId5"/>
          <a:stretch/>
        </p:blipFill>
        <p:spPr>
          <a:xfrm>
            <a:off x="9416520" y="2160000"/>
            <a:ext cx="2640240" cy="4227840"/>
          </a:xfrm>
          <a:prstGeom prst="rect">
            <a:avLst/>
          </a:prstGeom>
          <a:ln w="0">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Tytuł 1_103"/>
          <p:cNvSpPr/>
          <p:nvPr/>
        </p:nvSpPr>
        <p:spPr>
          <a:xfrm>
            <a:off x="839520" y="57996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20" name="Symbol zastępczy zawartości 2_85"/>
          <p:cNvSpPr/>
          <p:nvPr/>
        </p:nvSpPr>
        <p:spPr>
          <a:xfrm>
            <a:off x="839520" y="20404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21" name="Tytuł 1_104"/>
          <p:cNvSpPr/>
          <p:nvPr/>
        </p:nvSpPr>
        <p:spPr>
          <a:xfrm>
            <a:off x="839520" y="57996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22" name="Symbol zastępczy zawartości 2_86"/>
          <p:cNvSpPr/>
          <p:nvPr/>
        </p:nvSpPr>
        <p:spPr>
          <a:xfrm>
            <a:off x="839520" y="20404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23" name="Prostokąt 222"/>
          <p:cNvSpPr/>
          <p:nvPr/>
        </p:nvSpPr>
        <p:spPr>
          <a:xfrm>
            <a:off x="2339280" y="1800000"/>
            <a:ext cx="7378200" cy="356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Przykładowa instrukcja eksploatacji – jak ją tworzyć i co zawiera? </a:t>
            </a:r>
            <a:endParaRPr lang="pl-PL" sz="1800" b="0" strike="noStrike" spc="-1">
              <a:latin typeface="Arial"/>
            </a:endParaRPr>
          </a:p>
        </p:txBody>
      </p:sp>
      <p:sp>
        <p:nvSpPr>
          <p:cNvPr id="224" name="Prostokąt 223"/>
          <p:cNvSpPr/>
          <p:nvPr/>
        </p:nvSpPr>
        <p:spPr>
          <a:xfrm>
            <a:off x="720" y="6300000"/>
            <a:ext cx="12188880" cy="599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https://www.enea.pl/grupaenea/o_grupie/enea-polaniec/zamowienia/publiczne/modernizacja-absorberow/zalacznik-nr-11-wzor-instrukcja-eksploatacji.pdf?t=1529010032</a:t>
            </a:r>
            <a:endParaRPr lang="pl-PL" sz="1800" b="0" strike="noStrike" spc="-1">
              <a:latin typeface="Arial"/>
            </a:endParaRPr>
          </a:p>
        </p:txBody>
      </p:sp>
      <p:pic>
        <p:nvPicPr>
          <p:cNvPr id="225" name="Obraz 224"/>
          <p:cNvPicPr/>
          <p:nvPr/>
        </p:nvPicPr>
        <p:blipFill>
          <a:blip r:embed="rId2"/>
          <a:stretch/>
        </p:blipFill>
        <p:spPr>
          <a:xfrm>
            <a:off x="44280" y="2068920"/>
            <a:ext cx="2560320" cy="4227840"/>
          </a:xfrm>
          <a:prstGeom prst="rect">
            <a:avLst/>
          </a:prstGeom>
          <a:ln w="0">
            <a:noFill/>
          </a:ln>
        </p:spPr>
      </p:pic>
      <p:pic>
        <p:nvPicPr>
          <p:cNvPr id="226" name="Obraz 225"/>
          <p:cNvPicPr/>
          <p:nvPr/>
        </p:nvPicPr>
        <p:blipFill>
          <a:blip r:embed="rId3"/>
          <a:stretch/>
        </p:blipFill>
        <p:spPr>
          <a:xfrm>
            <a:off x="3240000" y="2340000"/>
            <a:ext cx="4154400" cy="3864240"/>
          </a:xfrm>
          <a:prstGeom prst="rect">
            <a:avLst/>
          </a:prstGeom>
          <a:ln w="0">
            <a:noFill/>
          </a:ln>
        </p:spPr>
      </p:pic>
      <p:pic>
        <p:nvPicPr>
          <p:cNvPr id="227" name="Obraz 226"/>
          <p:cNvPicPr/>
          <p:nvPr/>
        </p:nvPicPr>
        <p:blipFill>
          <a:blip r:embed="rId4"/>
          <a:stretch/>
        </p:blipFill>
        <p:spPr>
          <a:xfrm>
            <a:off x="7560000" y="3035880"/>
            <a:ext cx="4496760" cy="2900880"/>
          </a:xfrm>
          <a:prstGeom prst="rect">
            <a:avLst/>
          </a:prstGeom>
          <a:ln w="0">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ytuł 1_105"/>
          <p:cNvSpPr/>
          <p:nvPr/>
        </p:nvSpPr>
        <p:spPr>
          <a:xfrm>
            <a:off x="838800" y="57996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29" name="Symbol zastępczy zawartości 2_87"/>
          <p:cNvSpPr/>
          <p:nvPr/>
        </p:nvSpPr>
        <p:spPr>
          <a:xfrm>
            <a:off x="838800" y="20404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30" name="Tytuł 1_106"/>
          <p:cNvSpPr/>
          <p:nvPr/>
        </p:nvSpPr>
        <p:spPr>
          <a:xfrm>
            <a:off x="838800" y="57996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31" name="Symbol zastępczy zawartości 2_88"/>
          <p:cNvSpPr/>
          <p:nvPr/>
        </p:nvSpPr>
        <p:spPr>
          <a:xfrm>
            <a:off x="838800" y="20404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32" name="Prostokąt 231"/>
          <p:cNvSpPr/>
          <p:nvPr/>
        </p:nvSpPr>
        <p:spPr>
          <a:xfrm>
            <a:off x="358560" y="2040480"/>
            <a:ext cx="6118200" cy="1879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może być wykonywana tylko i wyłącznie przez osoby uprawnione i upoważnione.</a:t>
            </a:r>
            <a:r>
              <a:rPr lang="pl-PL" sz="1800" b="0" strike="noStrike" spc="-1">
                <a:solidFill>
                  <a:srgbClr val="000000"/>
                </a:solidFill>
                <a:latin typeface="Arial"/>
                <a:ea typeface="DejaVu Sans"/>
              </a:rPr>
              <a:t> Muszą one posiadać niezbędne kwalifikacje zawodowe, które są nadawane w wyniku zdania egzaminu państwowego. Konieczne jest prowadzenie rejestru osób upoważnionych oraz zakresu i czasu trwania ich upoważnienia.</a:t>
            </a:r>
            <a:endParaRPr lang="pl-PL" sz="1800" b="0" strike="noStrike" spc="-1">
              <a:latin typeface="Arial"/>
            </a:endParaRPr>
          </a:p>
        </p:txBody>
      </p:sp>
      <p:sp>
        <p:nvSpPr>
          <p:cNvPr id="233" name="Prostokąt 232"/>
          <p:cNvSpPr/>
          <p:nvPr/>
        </p:nvSpPr>
        <p:spPr>
          <a:xfrm>
            <a:off x="0" y="6480000"/>
            <a:ext cx="98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https://laczynasnapiecie.pl/pytanie/co-moge-zrobic-majac-uprawnienia-sep-kat-e-lub-kat-d</a:t>
            </a:r>
            <a:endParaRPr lang="pl-PL" sz="1800" b="0" strike="noStrike" spc="-1">
              <a:latin typeface="Arial"/>
            </a:endParaRPr>
          </a:p>
        </p:txBody>
      </p:sp>
      <p:pic>
        <p:nvPicPr>
          <p:cNvPr id="234" name="Obraz 233"/>
          <p:cNvPicPr/>
          <p:nvPr/>
        </p:nvPicPr>
        <p:blipFill>
          <a:blip r:embed="rId2"/>
          <a:stretch/>
        </p:blipFill>
        <p:spPr>
          <a:xfrm>
            <a:off x="7380000" y="2928240"/>
            <a:ext cx="4101840" cy="2053800"/>
          </a:xfrm>
          <a:prstGeom prst="rect">
            <a:avLst/>
          </a:prstGeom>
          <a:ln w="0">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ytuł 1_107"/>
          <p:cNvSpPr/>
          <p:nvPr/>
        </p:nvSpPr>
        <p:spPr>
          <a:xfrm>
            <a:off x="838800" y="57996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36" name="Symbol zastępczy zawartości 2_89"/>
          <p:cNvSpPr/>
          <p:nvPr/>
        </p:nvSpPr>
        <p:spPr>
          <a:xfrm>
            <a:off x="838800" y="20404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37" name="Tytuł 1_108"/>
          <p:cNvSpPr/>
          <p:nvPr/>
        </p:nvSpPr>
        <p:spPr>
          <a:xfrm>
            <a:off x="838800" y="57996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38" name="Symbol zastępczy zawartości 2_90"/>
          <p:cNvSpPr/>
          <p:nvPr/>
        </p:nvSpPr>
        <p:spPr>
          <a:xfrm>
            <a:off x="838800" y="20404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39" name="Prostokąt 238"/>
          <p:cNvSpPr/>
          <p:nvPr/>
        </p:nvSpPr>
        <p:spPr>
          <a:xfrm>
            <a:off x="358560" y="2040480"/>
            <a:ext cx="6118200" cy="1879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może odbywać się tylko w miejscach do tego przystosowanych i prawidłowo oznaczonych.</a:t>
            </a:r>
            <a:r>
              <a:rPr lang="pl-PL" sz="1800" b="0" strike="noStrike" spc="-1">
                <a:solidFill>
                  <a:srgbClr val="000000"/>
                </a:solidFill>
                <a:latin typeface="Arial"/>
                <a:ea typeface="DejaVu Sans"/>
              </a:rPr>
              <a:t> Obiekty energetyczne muszą być odpowiednio oznakowane, a urządzenia energetyczne nie tylko oznakowane w sposób umożliwiający ich identyfikację, ale także zabezpieczone przed dostępem osób niepowołanych.</a:t>
            </a:r>
            <a:endParaRPr lang="pl-PL" sz="1800" b="0" strike="noStrike" spc="-1">
              <a:latin typeface="Arial"/>
            </a:endParaRPr>
          </a:p>
        </p:txBody>
      </p:sp>
      <p:pic>
        <p:nvPicPr>
          <p:cNvPr id="240" name="Obraz 239"/>
          <p:cNvPicPr/>
          <p:nvPr/>
        </p:nvPicPr>
        <p:blipFill>
          <a:blip r:embed="rId2"/>
          <a:stretch/>
        </p:blipFill>
        <p:spPr>
          <a:xfrm>
            <a:off x="8306640" y="2152440"/>
            <a:ext cx="2130120" cy="3244320"/>
          </a:xfrm>
          <a:prstGeom prst="rect">
            <a:avLst/>
          </a:prstGeom>
          <a:ln w="0">
            <a:noFill/>
          </a:ln>
        </p:spPr>
      </p:pic>
      <p:sp>
        <p:nvSpPr>
          <p:cNvPr id="241" name="Prostokąt 240"/>
          <p:cNvSpPr/>
          <p:nvPr/>
        </p:nvSpPr>
        <p:spPr>
          <a:xfrm>
            <a:off x="17640" y="6511320"/>
            <a:ext cx="4841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https://www.sklep-firetech.waw.pl/</a:t>
            </a:r>
            <a:endParaRPr lang="pl-PL" sz="1800" b="0" strike="noStrike" spc="-1">
              <a:latin typeface="Arial"/>
            </a:endParaRPr>
          </a:p>
        </p:txBody>
      </p:sp>
      <p:sp>
        <p:nvSpPr>
          <p:cNvPr id="242" name="Prostokąt 241"/>
          <p:cNvSpPr/>
          <p:nvPr/>
        </p:nvSpPr>
        <p:spPr>
          <a:xfrm>
            <a:off x="17640" y="6044400"/>
            <a:ext cx="760716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Tytuł 1_109"/>
          <p:cNvSpPr/>
          <p:nvPr/>
        </p:nvSpPr>
        <p:spPr>
          <a:xfrm>
            <a:off x="83916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44" name="Symbol zastępczy zawartości 2_91"/>
          <p:cNvSpPr/>
          <p:nvPr/>
        </p:nvSpPr>
        <p:spPr>
          <a:xfrm>
            <a:off x="83916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45" name="Tytuł 1_110"/>
          <p:cNvSpPr/>
          <p:nvPr/>
        </p:nvSpPr>
        <p:spPr>
          <a:xfrm>
            <a:off x="83916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46" name="Symbol zastępczy zawartości 2_92"/>
          <p:cNvSpPr/>
          <p:nvPr/>
        </p:nvSpPr>
        <p:spPr>
          <a:xfrm>
            <a:off x="83916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47" name="Prostokąt 246"/>
          <p:cNvSpPr/>
          <p:nvPr/>
        </p:nvSpPr>
        <p:spPr>
          <a:xfrm>
            <a:off x="358920" y="2040840"/>
            <a:ext cx="6118200" cy="2646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jest możliwa po uprzednim wykonaniu czynności sprawdzających oraz zapewnieniu odpowiednich środków ochronnych. </a:t>
            </a:r>
            <a:r>
              <a:rPr lang="pl-PL" sz="1800" b="0" strike="noStrike" spc="-1">
                <a:solidFill>
                  <a:srgbClr val="000000"/>
                </a:solidFill>
                <a:latin typeface="Arial"/>
                <a:ea typeface="DejaVu Sans"/>
              </a:rPr>
              <a:t>Należy w pierwszej kolejności sprawdzić, czy stężenie par i cieczy nie przekracza dopuszczalnych wartości i nie stwarza zagrożenia dla zdrowia. W przypadku występowania zagrożenia należy je usunąć lub zaopatrzyć się w odpowiednie środki ochronne, których wykaz musi zostać zawarty w instrukcji eksploatacyjnej. Wszystkie wyniki pomiarów muszą być rejestrowane.</a:t>
            </a:r>
            <a:endParaRPr lang="pl-PL" sz="1800" b="0" strike="noStrike" spc="-1">
              <a:latin typeface="Arial"/>
            </a:endParaRPr>
          </a:p>
        </p:txBody>
      </p:sp>
      <p:sp>
        <p:nvSpPr>
          <p:cNvPr id="248" name="Prostokąt 247"/>
          <p:cNvSpPr/>
          <p:nvPr/>
        </p:nvSpPr>
        <p:spPr>
          <a:xfrm>
            <a:off x="0" y="6511320"/>
            <a:ext cx="863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pic>
        <p:nvPicPr>
          <p:cNvPr id="249" name="Obraz 248"/>
          <p:cNvPicPr/>
          <p:nvPr/>
        </p:nvPicPr>
        <p:blipFill>
          <a:blip r:embed="rId2"/>
          <a:stretch/>
        </p:blipFill>
        <p:spPr>
          <a:xfrm>
            <a:off x="7609320" y="2340000"/>
            <a:ext cx="3187440" cy="3006360"/>
          </a:xfrm>
          <a:prstGeom prst="rect">
            <a:avLst/>
          </a:prstGeom>
          <a:ln w="0">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Tytuł 1_111"/>
          <p:cNvSpPr/>
          <p:nvPr/>
        </p:nvSpPr>
        <p:spPr>
          <a:xfrm>
            <a:off x="839880" y="58068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51" name="Symbol zastępczy zawartości 2_93"/>
          <p:cNvSpPr/>
          <p:nvPr/>
        </p:nvSpPr>
        <p:spPr>
          <a:xfrm>
            <a:off x="839880" y="204120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52" name="Tytuł 1_112"/>
          <p:cNvSpPr/>
          <p:nvPr/>
        </p:nvSpPr>
        <p:spPr>
          <a:xfrm>
            <a:off x="839880" y="58068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53" name="Symbol zastępczy zawartości 2_94"/>
          <p:cNvSpPr/>
          <p:nvPr/>
        </p:nvSpPr>
        <p:spPr>
          <a:xfrm>
            <a:off x="839880" y="204120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54" name="Prostokąt 253"/>
          <p:cNvSpPr/>
          <p:nvPr/>
        </p:nvSpPr>
        <p:spPr>
          <a:xfrm>
            <a:off x="359640" y="2041200"/>
            <a:ext cx="6118200" cy="2390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w przestrzeniach zamkniętych może być wykonywana w temperaturze nie większej niż 40°C</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Zaliczamy do nich kotły, komory, kanały, rurociągi. Przekroczenie tej temperatury jest możliwe tylko w przypadku usuwania awarii. Stanowiska pracy nie mogą być wystawione na działanie izotopowych źródeł promieniowania.</a:t>
            </a:r>
            <a:endParaRPr lang="pl-PL" sz="1800" b="0" strike="noStrike" spc="-1">
              <a:latin typeface="Arial"/>
            </a:endParaRPr>
          </a:p>
        </p:txBody>
      </p:sp>
      <p:sp>
        <p:nvSpPr>
          <p:cNvPr id="255" name="Prostokąt 254"/>
          <p:cNvSpPr/>
          <p:nvPr/>
        </p:nvSpPr>
        <p:spPr>
          <a:xfrm>
            <a:off x="0" y="6136200"/>
            <a:ext cx="98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pic>
        <p:nvPicPr>
          <p:cNvPr id="256" name="Obraz 255"/>
          <p:cNvPicPr/>
          <p:nvPr/>
        </p:nvPicPr>
        <p:blipFill>
          <a:blip r:embed="rId2"/>
          <a:stretch/>
        </p:blipFill>
        <p:spPr>
          <a:xfrm>
            <a:off x="7740360" y="2489040"/>
            <a:ext cx="3472920" cy="2368080"/>
          </a:xfrm>
          <a:prstGeom prst="rect">
            <a:avLst/>
          </a:prstGeom>
          <a:ln w="0">
            <a:noFill/>
          </a:ln>
        </p:spPr>
      </p:pic>
      <p:sp>
        <p:nvSpPr>
          <p:cNvPr id="257" name="Prostokąt 256"/>
          <p:cNvSpPr/>
          <p:nvPr/>
        </p:nvSpPr>
        <p:spPr>
          <a:xfrm>
            <a:off x="720" y="6480360"/>
            <a:ext cx="1115856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https://www.bankier.pl/wiadomosc/Za-goraco-w-pracy-Kiedy-mozemy-wyjsc-7269119.html</a:t>
            </a:r>
            <a:endParaRPr lang="pl-PL" sz="1800" b="0" strike="noStrike" spc="-1">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Tytuł 1_113"/>
          <p:cNvSpPr/>
          <p:nvPr/>
        </p:nvSpPr>
        <p:spPr>
          <a:xfrm>
            <a:off x="83952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59" name="Symbol zastępczy zawartości 2_95"/>
          <p:cNvSpPr/>
          <p:nvPr/>
        </p:nvSpPr>
        <p:spPr>
          <a:xfrm>
            <a:off x="83952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60" name="Tytuł 1_114"/>
          <p:cNvSpPr/>
          <p:nvPr/>
        </p:nvSpPr>
        <p:spPr>
          <a:xfrm>
            <a:off x="83952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61" name="Symbol zastępczy zawartości 2_96"/>
          <p:cNvSpPr/>
          <p:nvPr/>
        </p:nvSpPr>
        <p:spPr>
          <a:xfrm>
            <a:off x="83952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62" name="Prostokąt 261"/>
          <p:cNvSpPr/>
          <p:nvPr/>
        </p:nvSpPr>
        <p:spPr>
          <a:xfrm>
            <a:off x="359280" y="2040840"/>
            <a:ext cx="6118200" cy="2390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przy urządzeniach energetycznych do magazynowania paliw można przeprowadzać tylko opróżnieniu instalacji i odcięciu dopływu paliwa.</a:t>
            </a:r>
            <a:r>
              <a:rPr lang="pl-PL" sz="1800" b="0" strike="noStrike" spc="-1">
                <a:solidFill>
                  <a:srgbClr val="000000"/>
                </a:solidFill>
                <a:latin typeface="Arial"/>
                <a:ea typeface="DejaVu Sans"/>
              </a:rPr>
              <a:t> Analogicznie – przy urządzeniach cieplnych konieczne jest odcięcie dopływu czynnika grzewczego, a przy instalacjach hydrotechnicznych po zamknięciu dopływu wody. Strefy prac, które wymagają wyłączenia urządzeń lub instalacji z ruchu muszą zostać prawidłowo oznakowane.</a:t>
            </a:r>
            <a:endParaRPr lang="pl-PL" sz="1800" b="0" strike="noStrike" spc="-1">
              <a:latin typeface="Arial"/>
            </a:endParaRPr>
          </a:p>
        </p:txBody>
      </p:sp>
      <p:pic>
        <p:nvPicPr>
          <p:cNvPr id="263" name="Obraz 262"/>
          <p:cNvPicPr/>
          <p:nvPr/>
        </p:nvPicPr>
        <p:blipFill>
          <a:blip r:embed="rId2"/>
          <a:stretch/>
        </p:blipFill>
        <p:spPr>
          <a:xfrm>
            <a:off x="6660000" y="2340000"/>
            <a:ext cx="5292360" cy="3368160"/>
          </a:xfrm>
          <a:prstGeom prst="rect">
            <a:avLst/>
          </a:prstGeom>
          <a:ln w="0">
            <a:noFill/>
          </a:ln>
        </p:spPr>
      </p:pic>
      <p:sp>
        <p:nvSpPr>
          <p:cNvPr id="264" name="Prostokąt 263"/>
          <p:cNvSpPr/>
          <p:nvPr/>
        </p:nvSpPr>
        <p:spPr>
          <a:xfrm>
            <a:off x="0" y="6466680"/>
            <a:ext cx="80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https://grupasilesia.com.pl/wp-content/uploads/2024/08/g2.pdf</a:t>
            </a:r>
            <a:endParaRPr lang="pl-PL" sz="1800" b="0" strike="noStrike" spc="-1">
              <a:latin typeface="Arial"/>
            </a:endParaRPr>
          </a:p>
        </p:txBody>
      </p:sp>
      <p:sp>
        <p:nvSpPr>
          <p:cNvPr id="265" name="Prostokąt 264"/>
          <p:cNvSpPr/>
          <p:nvPr/>
        </p:nvSpPr>
        <p:spPr>
          <a:xfrm>
            <a:off x="0" y="6136200"/>
            <a:ext cx="989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Tytuł 1_115"/>
          <p:cNvSpPr/>
          <p:nvPr/>
        </p:nvSpPr>
        <p:spPr>
          <a:xfrm>
            <a:off x="83952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67" name="Symbol zastępczy zawartości 2_97"/>
          <p:cNvSpPr/>
          <p:nvPr/>
        </p:nvSpPr>
        <p:spPr>
          <a:xfrm>
            <a:off x="83952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68" name="Tytuł 1_116"/>
          <p:cNvSpPr/>
          <p:nvPr/>
        </p:nvSpPr>
        <p:spPr>
          <a:xfrm>
            <a:off x="83952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69" name="Symbol zastępczy zawartości 2_98"/>
          <p:cNvSpPr/>
          <p:nvPr/>
        </p:nvSpPr>
        <p:spPr>
          <a:xfrm>
            <a:off x="83952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70" name="Prostokąt 269"/>
          <p:cNvSpPr/>
          <p:nvPr/>
        </p:nvSpPr>
        <p:spPr>
          <a:xfrm>
            <a:off x="359280" y="2040840"/>
            <a:ext cx="6118200" cy="2902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przy nieosłoniętych urządzeniach i instalacjach elektrycznych pod napięciem wymagają zachowania określonych odstępów w powietrzu.</a:t>
            </a:r>
            <a:r>
              <a:rPr lang="pl-PL" sz="1800" b="0" strike="noStrike" spc="-1">
                <a:solidFill>
                  <a:srgbClr val="000000"/>
                </a:solidFill>
                <a:latin typeface="Arial"/>
                <a:ea typeface="DejaVu Sans"/>
              </a:rPr>
              <a:t> Wyznaczają one zewnętrzną granicę strefy prac. Minimalne odstępy uzależnione są od napięcia znamionowego urządzenia. Przykładowo, instalacja o napięciu nie większym niż 3kV wymaga zachowania minimalnego odstępu 60 mm dla prac pod napięciem i 1120 mm dla prac w pobliżu napięcia. Urządzenia odłączone od napięcia należy zabezpieczyć przed jego przypadkowym załączeniem i uziemić.</a:t>
            </a:r>
            <a:endParaRPr lang="pl-PL" sz="1800" b="0" strike="noStrike" spc="-1">
              <a:latin typeface="Arial"/>
            </a:endParaRPr>
          </a:p>
        </p:txBody>
      </p:sp>
      <p:sp>
        <p:nvSpPr>
          <p:cNvPr id="271" name="Prostokąt 270"/>
          <p:cNvSpPr/>
          <p:nvPr/>
        </p:nvSpPr>
        <p:spPr>
          <a:xfrm>
            <a:off x="360" y="6466680"/>
            <a:ext cx="1151892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pic>
        <p:nvPicPr>
          <p:cNvPr id="272" name="Obraz 271"/>
          <p:cNvPicPr/>
          <p:nvPr/>
        </p:nvPicPr>
        <p:blipFill>
          <a:blip r:embed="rId2"/>
          <a:stretch/>
        </p:blipFill>
        <p:spPr>
          <a:xfrm>
            <a:off x="7776000" y="2040840"/>
            <a:ext cx="3920760" cy="3368160"/>
          </a:xfrm>
          <a:prstGeom prst="rect">
            <a:avLst/>
          </a:prstGeom>
          <a:ln w="0">
            <a:noFill/>
          </a:ln>
        </p:spPr>
      </p:pic>
      <p:sp>
        <p:nvSpPr>
          <p:cNvPr id="273" name="Prostokąt 272"/>
          <p:cNvSpPr/>
          <p:nvPr/>
        </p:nvSpPr>
        <p:spPr>
          <a:xfrm>
            <a:off x="0" y="6120000"/>
            <a:ext cx="1205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https://www.energetyka.plus/prace-na-wysokosci-w-elektroenergetyce-przepisy-i-wyposazenie/</a:t>
            </a:r>
            <a:endParaRPr lang="pl-PL" sz="1800" b="0" strike="noStrike" spc="-1">
              <a:latin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Tytuł 1_117"/>
          <p:cNvSpPr/>
          <p:nvPr/>
        </p:nvSpPr>
        <p:spPr>
          <a:xfrm>
            <a:off x="83952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75" name="Symbol zastępczy zawartości 2_99"/>
          <p:cNvSpPr/>
          <p:nvPr/>
        </p:nvSpPr>
        <p:spPr>
          <a:xfrm>
            <a:off x="83952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76" name="Tytuł 1_118"/>
          <p:cNvSpPr/>
          <p:nvPr/>
        </p:nvSpPr>
        <p:spPr>
          <a:xfrm>
            <a:off x="83952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77" name="Symbol zastępczy zawartości 2_100"/>
          <p:cNvSpPr/>
          <p:nvPr/>
        </p:nvSpPr>
        <p:spPr>
          <a:xfrm>
            <a:off x="83952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78" name="Prostokąt 277"/>
          <p:cNvSpPr/>
          <p:nvPr/>
        </p:nvSpPr>
        <p:spPr>
          <a:xfrm>
            <a:off x="359280" y="2040840"/>
            <a:ext cx="6118200" cy="2134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szczególnie niebezpieczne dla zdrowia lub życia ludzkiego wymagają wystosowania przez przełożonego pisemnego polecenia.</a:t>
            </a:r>
            <a:r>
              <a:rPr lang="pl-PL" sz="1800" b="0" strike="noStrike" spc="-1">
                <a:solidFill>
                  <a:srgbClr val="000000"/>
                </a:solidFill>
                <a:latin typeface="Arial"/>
                <a:ea typeface="DejaVu Sans"/>
              </a:rPr>
              <a:t> Muszą być wykonywane przez co najmniej dwie osoby. Zaliczamy do nich między innymi prace wewnątrz przestrzeni zamkniętych, w strefach zagrożonych pożarem lub wybuchem, w pobliżu nieosłoniętych urządzeń elektroenergetycznych, w obiegach wody czy w wykopach.</a:t>
            </a:r>
            <a:endParaRPr lang="pl-PL" sz="1800" b="0" strike="noStrike" spc="-1">
              <a:latin typeface="Arial"/>
            </a:endParaRPr>
          </a:p>
        </p:txBody>
      </p:sp>
      <p:sp>
        <p:nvSpPr>
          <p:cNvPr id="279" name="Prostokąt 278"/>
          <p:cNvSpPr/>
          <p:nvPr/>
        </p:nvSpPr>
        <p:spPr>
          <a:xfrm>
            <a:off x="360" y="6466680"/>
            <a:ext cx="1115892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sp>
        <p:nvSpPr>
          <p:cNvPr id="280" name="Prostokąt 279"/>
          <p:cNvSpPr/>
          <p:nvPr/>
        </p:nvSpPr>
        <p:spPr>
          <a:xfrm>
            <a:off x="0" y="6133320"/>
            <a:ext cx="1115928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https://asystentbhp.pl/bhp-przy-urzadzeniach-elektroenergetycznych/</a:t>
            </a:r>
            <a:endParaRPr lang="pl-PL" sz="1800" b="0" strike="noStrike" spc="-1">
              <a:latin typeface="Arial"/>
            </a:endParaRPr>
          </a:p>
        </p:txBody>
      </p:sp>
      <p:pic>
        <p:nvPicPr>
          <p:cNvPr id="281" name="Obraz 280"/>
          <p:cNvPicPr/>
          <p:nvPr/>
        </p:nvPicPr>
        <p:blipFill>
          <a:blip r:embed="rId2"/>
          <a:stretch/>
        </p:blipFill>
        <p:spPr>
          <a:xfrm>
            <a:off x="7200000" y="2520000"/>
            <a:ext cx="4282560" cy="285408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ytuł 1"/>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90000"/>
              </a:lnSpc>
            </a:pPr>
            <a:r>
              <a:rPr lang="pl-PL" sz="4400" b="1" strike="noStrike" spc="-1" dirty="0">
                <a:solidFill>
                  <a:srgbClr val="000000"/>
                </a:solidFill>
                <a:latin typeface="Aptos Display"/>
                <a:ea typeface="DejaVu Sans"/>
              </a:rPr>
              <a:t>Wprowadzenie do kursu, </a:t>
            </a:r>
          </a:p>
          <a:p>
            <a:pPr algn="ctr">
              <a:lnSpc>
                <a:spcPct val="90000"/>
              </a:lnSpc>
            </a:pPr>
            <a:r>
              <a:rPr lang="pl-PL" sz="4400" b="1" strike="noStrike" spc="-1" dirty="0">
                <a:solidFill>
                  <a:srgbClr val="000000"/>
                </a:solidFill>
                <a:latin typeface="Aptos Display"/>
                <a:ea typeface="DejaVu Sans"/>
              </a:rPr>
              <a:t>cel i zakres szkolenia</a:t>
            </a:r>
            <a:endParaRPr lang="pl-PL" sz="4400" b="0" strike="noStrike" spc="-1" dirty="0">
              <a:latin typeface="Arial"/>
            </a:endParaRPr>
          </a:p>
        </p:txBody>
      </p:sp>
      <p:sp>
        <p:nvSpPr>
          <p:cNvPr id="83" name="Symbol zastępczy zawartości 2"/>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r>
              <a:rPr lang="pl-PL" sz="2800" b="0" strike="noStrike" spc="-1">
                <a:solidFill>
                  <a:srgbClr val="000000"/>
                </a:solidFill>
                <a:latin typeface="Aptos"/>
                <a:ea typeface="DejaVu Sans"/>
              </a:rPr>
              <a:t>Celem kursu jest pozyskanie teoretycznych i praktycznych podstaw wiedzy umożliwiającej uzyskanie świadectw kwalifikacyjnych oraz zaświadczenia ukończenia właściwego szkolenia PPN co doprowadzić ma do uzyskania tytułu osoby uprawnionej do PPN dla prac pod niskim napięciem (do 1kV).</a:t>
            </a:r>
            <a:endParaRPr lang="pl-PL" sz="2800" b="0" strike="noStrike" spc="-1">
              <a:latin typeface="Arial"/>
            </a:endParaRPr>
          </a:p>
          <a:p>
            <a:pPr>
              <a:lnSpc>
                <a:spcPct val="90000"/>
              </a:lnSpc>
              <a:spcBef>
                <a:spcPts val="1001"/>
              </a:spcBef>
            </a:pPr>
            <a:r>
              <a:rPr lang="pl-PL" sz="2800" b="0" strike="noStrike" spc="-1">
                <a:solidFill>
                  <a:srgbClr val="000000"/>
                </a:solidFill>
                <a:latin typeface="Aptos"/>
                <a:ea typeface="DejaVu Sans"/>
              </a:rPr>
              <a:t>W tym celu należy poznać zasady bezpiecznej Pracy Pod Napięciem oraz procedurę Prac Pod Napięciem Polskich Operatorów Sieci Elektroenergetycznej, na które to procedury będziemy powoływali się podczas kursu. Należy zaznajomić się także z podstawowym sprzętem wykożystywanym podczas Prac Pod Napięciem.</a:t>
            </a: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Tytuł 1_119"/>
          <p:cNvSpPr/>
          <p:nvPr/>
        </p:nvSpPr>
        <p:spPr>
          <a:xfrm>
            <a:off x="83988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283" name="Symbol zastępczy zawartości 2_101"/>
          <p:cNvSpPr/>
          <p:nvPr/>
        </p:nvSpPr>
        <p:spPr>
          <a:xfrm>
            <a:off x="83988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84" name="Tytuł 1_120"/>
          <p:cNvSpPr/>
          <p:nvPr/>
        </p:nvSpPr>
        <p:spPr>
          <a:xfrm>
            <a:off x="83988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85" name="Symbol zastępczy zawartości 2_102"/>
          <p:cNvSpPr/>
          <p:nvPr/>
        </p:nvSpPr>
        <p:spPr>
          <a:xfrm>
            <a:off x="83988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86" name="Prostokąt 285"/>
          <p:cNvSpPr/>
          <p:nvPr/>
        </p:nvSpPr>
        <p:spPr>
          <a:xfrm>
            <a:off x="720" y="6466680"/>
            <a:ext cx="1115856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sp>
        <p:nvSpPr>
          <p:cNvPr id="287" name="Prostokąt 286"/>
          <p:cNvSpPr/>
          <p:nvPr/>
        </p:nvSpPr>
        <p:spPr>
          <a:xfrm>
            <a:off x="360" y="6133320"/>
            <a:ext cx="121910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https://asystentbhp.pl/bhp-przy-urzadzeniach-elektroenergetycznych/</a:t>
            </a:r>
            <a:endParaRPr lang="pl-PL" sz="1800" b="0" strike="noStrike" spc="-1">
              <a:latin typeface="Arial"/>
            </a:endParaRPr>
          </a:p>
        </p:txBody>
      </p:sp>
      <p:sp>
        <p:nvSpPr>
          <p:cNvPr id="288" name="Prostokąt 287"/>
          <p:cNvSpPr/>
          <p:nvPr/>
        </p:nvSpPr>
        <p:spPr>
          <a:xfrm>
            <a:off x="359280" y="2041200"/>
            <a:ext cx="6118200" cy="2390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przy urządzeniach energetycznych mogą być wykonywane po przygotowaniu i przekazaniu strefy pracy.</a:t>
            </a:r>
            <a:r>
              <a:rPr lang="pl-PL" sz="1800" b="0" strike="noStrike" spc="-1">
                <a:solidFill>
                  <a:srgbClr val="000000"/>
                </a:solidFill>
                <a:latin typeface="Arial"/>
                <a:ea typeface="DejaVu Sans"/>
              </a:rPr>
              <a:t> Do czynności przygotowawczych zaliczamy ustalenie kolejności przeprowadzania prac, uzyskanie niezbędnych zezwoleń, oznaczenie strefy pracy, właściwy dobór osób i poinformowanie ich o ewentualnych zagrożeniach, zapewnienie właściwych środków ochrony indywidualnej (odzież, obuwie, narzędzia) oraz ustalenie sposobu łączności i alarmowania.</a:t>
            </a:r>
            <a:endParaRPr lang="pl-PL" sz="1800" b="0" strike="noStrike" spc="-1">
              <a:latin typeface="Arial"/>
            </a:endParaRPr>
          </a:p>
        </p:txBody>
      </p:sp>
      <p:pic>
        <p:nvPicPr>
          <p:cNvPr id="289" name="Obraz 288"/>
          <p:cNvPicPr/>
          <p:nvPr/>
        </p:nvPicPr>
        <p:blipFill>
          <a:blip r:embed="rId2"/>
          <a:stretch/>
        </p:blipFill>
        <p:spPr>
          <a:xfrm>
            <a:off x="6480720" y="2160000"/>
            <a:ext cx="5396040" cy="3348360"/>
          </a:xfrm>
          <a:prstGeom prst="rect">
            <a:avLst/>
          </a:prstGeom>
          <a:ln w="0">
            <a:noFill/>
          </a:ln>
        </p:spPr>
      </p:pic>
      <p:sp>
        <p:nvSpPr>
          <p:cNvPr id="290" name="Prostokąt 289"/>
          <p:cNvSpPr/>
          <p:nvPr/>
        </p:nvSpPr>
        <p:spPr>
          <a:xfrm>
            <a:off x="83160" y="5786640"/>
            <a:ext cx="567612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https://hubix.pl/</a:t>
            </a:r>
            <a:endParaRPr lang="pl-PL" sz="1800" b="0" strike="noStrike" spc="-1">
              <a:latin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Tytuł 1_121"/>
          <p:cNvSpPr/>
          <p:nvPr/>
        </p:nvSpPr>
        <p:spPr>
          <a:xfrm>
            <a:off x="84024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292" name="Symbol zastępczy zawartości 2_103"/>
          <p:cNvSpPr/>
          <p:nvPr/>
        </p:nvSpPr>
        <p:spPr>
          <a:xfrm>
            <a:off x="84024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93" name="Tytuł 1_122"/>
          <p:cNvSpPr/>
          <p:nvPr/>
        </p:nvSpPr>
        <p:spPr>
          <a:xfrm>
            <a:off x="840240" y="58032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94" name="Symbol zastępczy zawartości 2_104"/>
          <p:cNvSpPr/>
          <p:nvPr/>
        </p:nvSpPr>
        <p:spPr>
          <a:xfrm>
            <a:off x="840240" y="20408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95" name="Prostokąt 294"/>
          <p:cNvSpPr/>
          <p:nvPr/>
        </p:nvSpPr>
        <p:spPr>
          <a:xfrm>
            <a:off x="359640" y="2160000"/>
            <a:ext cx="11697120" cy="4182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Wyróżniamy następujące rodzaje poleceń na pracę:</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Polecenie pisemne</a:t>
            </a:r>
            <a:r>
              <a:rPr lang="pl-PL" sz="1800" b="0" strike="noStrike" spc="-1">
                <a:solidFill>
                  <a:srgbClr val="000000"/>
                </a:solidFill>
                <a:latin typeface="Arial"/>
                <a:ea typeface="DejaVu Sans"/>
              </a:rPr>
              <a:t>: Wymagane przy pracach szczególnie niebezpiecznych, takich jak prace pod napięciem, w pobliżu linii napowietrznych czy remonty dużych urządzeń. Polecenie wydaje upoważniona osoba, a dokument zawiera szczegółowy zakres prac.</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Polecenie ustne:</a:t>
            </a:r>
            <a:r>
              <a:rPr lang="pl-PL" sz="1800" b="0" strike="noStrike" spc="-1">
                <a:solidFill>
                  <a:srgbClr val="000000"/>
                </a:solidFill>
                <a:latin typeface="Arial"/>
                <a:ea typeface="DejaVu Sans"/>
              </a:rPr>
              <a:t> Stosowane dla rutynowych, mniej skomplikowanych prac eksploatacyjnych, które nie niosą szczególnego ryzyka.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Bez polecenia:</a:t>
            </a:r>
            <a:r>
              <a:rPr lang="pl-PL" sz="1800" b="0" strike="noStrike" spc="-1">
                <a:solidFill>
                  <a:srgbClr val="000000"/>
                </a:solidFill>
                <a:latin typeface="Arial"/>
                <a:ea typeface="DejaVu Sans"/>
              </a:rPr>
              <a:t> Prace wykonywane przez uprawnione osoby w ramach stałych instrukcji eksploatacji, a także w sytuacjach ratowania zdrowia, życia lub zabezpieczania urządzeń przed zniszczeniem. </a:t>
            </a:r>
            <a:endParaRPr lang="pl-PL" sz="1800" b="0" strike="noStrike" spc="-1">
              <a:latin typeface="Arial"/>
            </a:endParaRPr>
          </a:p>
        </p:txBody>
      </p:sp>
      <p:sp>
        <p:nvSpPr>
          <p:cNvPr id="296" name="Prostokąt 295"/>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ytuł 1_123"/>
          <p:cNvSpPr/>
          <p:nvPr/>
        </p:nvSpPr>
        <p:spPr>
          <a:xfrm>
            <a:off x="840600" y="58068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298" name="Symbol zastępczy zawartości 2_105"/>
          <p:cNvSpPr/>
          <p:nvPr/>
        </p:nvSpPr>
        <p:spPr>
          <a:xfrm>
            <a:off x="840600" y="204120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99" name="Tytuł 1_124"/>
          <p:cNvSpPr/>
          <p:nvPr/>
        </p:nvSpPr>
        <p:spPr>
          <a:xfrm>
            <a:off x="840600" y="58068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00" name="Symbol zastępczy zawartości 2_106"/>
          <p:cNvSpPr/>
          <p:nvPr/>
        </p:nvSpPr>
        <p:spPr>
          <a:xfrm>
            <a:off x="840600" y="204120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01" name="Obraz 300"/>
          <p:cNvPicPr/>
          <p:nvPr/>
        </p:nvPicPr>
        <p:blipFill>
          <a:blip r:embed="rId2"/>
          <a:stretch/>
        </p:blipFill>
        <p:spPr>
          <a:xfrm>
            <a:off x="0" y="1980000"/>
            <a:ext cx="12188520" cy="3525480"/>
          </a:xfrm>
          <a:prstGeom prst="rect">
            <a:avLst/>
          </a:prstGeom>
          <a:ln w="0">
            <a:noFill/>
          </a:ln>
        </p:spPr>
      </p:pic>
      <p:sp>
        <p:nvSpPr>
          <p:cNvPr id="302" name="Prostokąt 301"/>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Tytuł 1_125"/>
          <p:cNvSpPr/>
          <p:nvPr/>
        </p:nvSpPr>
        <p:spPr>
          <a:xfrm>
            <a:off x="840600" y="581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04" name="Symbol zastępczy zawartości 2_107"/>
          <p:cNvSpPr/>
          <p:nvPr/>
        </p:nvSpPr>
        <p:spPr>
          <a:xfrm>
            <a:off x="840600" y="2041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05" name="Tytuł 1_126"/>
          <p:cNvSpPr/>
          <p:nvPr/>
        </p:nvSpPr>
        <p:spPr>
          <a:xfrm>
            <a:off x="840600" y="58104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06" name="Symbol zastępczy zawartości 2_108"/>
          <p:cNvSpPr/>
          <p:nvPr/>
        </p:nvSpPr>
        <p:spPr>
          <a:xfrm>
            <a:off x="840600" y="2041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07" name="Obraz 306"/>
          <p:cNvPicPr/>
          <p:nvPr/>
        </p:nvPicPr>
        <p:blipFill>
          <a:blip r:embed="rId2"/>
          <a:stretch/>
        </p:blipFill>
        <p:spPr>
          <a:xfrm>
            <a:off x="48240" y="2224080"/>
            <a:ext cx="12188520" cy="3532680"/>
          </a:xfrm>
          <a:prstGeom prst="rect">
            <a:avLst/>
          </a:prstGeom>
          <a:ln w="0">
            <a:noFill/>
          </a:ln>
        </p:spPr>
      </p:pic>
      <p:sp>
        <p:nvSpPr>
          <p:cNvPr id="308" name="Prostokąt 307"/>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Tytuł 1_127"/>
          <p:cNvSpPr/>
          <p:nvPr/>
        </p:nvSpPr>
        <p:spPr>
          <a:xfrm>
            <a:off x="840600" y="58140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10" name="Symbol zastępczy zawartości 2_109"/>
          <p:cNvSpPr/>
          <p:nvPr/>
        </p:nvSpPr>
        <p:spPr>
          <a:xfrm>
            <a:off x="840600" y="204192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11" name="Tytuł 1_128"/>
          <p:cNvSpPr/>
          <p:nvPr/>
        </p:nvSpPr>
        <p:spPr>
          <a:xfrm>
            <a:off x="840600" y="58140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12" name="Symbol zastępczy zawartości 2_110"/>
          <p:cNvSpPr/>
          <p:nvPr/>
        </p:nvSpPr>
        <p:spPr>
          <a:xfrm>
            <a:off x="840600" y="204192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13" name="Obraz 312"/>
          <p:cNvPicPr/>
          <p:nvPr/>
        </p:nvPicPr>
        <p:blipFill>
          <a:blip r:embed="rId2"/>
          <a:stretch/>
        </p:blipFill>
        <p:spPr>
          <a:xfrm>
            <a:off x="34200" y="2090880"/>
            <a:ext cx="12188520" cy="2702160"/>
          </a:xfrm>
          <a:prstGeom prst="rect">
            <a:avLst/>
          </a:prstGeom>
          <a:ln w="0">
            <a:noFill/>
          </a:ln>
        </p:spPr>
      </p:pic>
      <p:sp>
        <p:nvSpPr>
          <p:cNvPr id="314" name="Prostokąt 313"/>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Tytuł 1_129"/>
          <p:cNvSpPr/>
          <p:nvPr/>
        </p:nvSpPr>
        <p:spPr>
          <a:xfrm>
            <a:off x="840600" y="58176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16" name="Symbol zastępczy zawartości 2_111"/>
          <p:cNvSpPr/>
          <p:nvPr/>
        </p:nvSpPr>
        <p:spPr>
          <a:xfrm>
            <a:off x="840600" y="20422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17" name="Tytuł 1_130"/>
          <p:cNvSpPr/>
          <p:nvPr/>
        </p:nvSpPr>
        <p:spPr>
          <a:xfrm>
            <a:off x="840600" y="58176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18" name="Symbol zastępczy zawartości 2_112"/>
          <p:cNvSpPr/>
          <p:nvPr/>
        </p:nvSpPr>
        <p:spPr>
          <a:xfrm>
            <a:off x="840600" y="20422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19" name="Obraz 318"/>
          <p:cNvPicPr/>
          <p:nvPr/>
        </p:nvPicPr>
        <p:blipFill>
          <a:blip r:embed="rId2"/>
          <a:stretch/>
        </p:blipFill>
        <p:spPr>
          <a:xfrm>
            <a:off x="300960" y="2138760"/>
            <a:ext cx="11655000" cy="3978000"/>
          </a:xfrm>
          <a:prstGeom prst="rect">
            <a:avLst/>
          </a:prstGeom>
          <a:ln w="0">
            <a:noFill/>
          </a:ln>
        </p:spPr>
      </p:pic>
      <p:sp>
        <p:nvSpPr>
          <p:cNvPr id="320" name="Prostokąt 319"/>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Tytuł 1_131"/>
          <p:cNvSpPr/>
          <p:nvPr/>
        </p:nvSpPr>
        <p:spPr>
          <a:xfrm>
            <a:off x="840600" y="58212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22" name="Symbol zastępczy zawartości 2_113"/>
          <p:cNvSpPr/>
          <p:nvPr/>
        </p:nvSpPr>
        <p:spPr>
          <a:xfrm>
            <a:off x="840600" y="20426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23" name="Tytuł 1_132"/>
          <p:cNvSpPr/>
          <p:nvPr/>
        </p:nvSpPr>
        <p:spPr>
          <a:xfrm>
            <a:off x="840600" y="58212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24" name="Symbol zastępczy zawartości 2_114"/>
          <p:cNvSpPr/>
          <p:nvPr/>
        </p:nvSpPr>
        <p:spPr>
          <a:xfrm>
            <a:off x="840600" y="20426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25" name="Obraz 324"/>
          <p:cNvPicPr/>
          <p:nvPr/>
        </p:nvPicPr>
        <p:blipFill>
          <a:blip r:embed="rId2"/>
          <a:stretch/>
        </p:blipFill>
        <p:spPr>
          <a:xfrm>
            <a:off x="40320" y="1785600"/>
            <a:ext cx="12188520" cy="4682880"/>
          </a:xfrm>
          <a:prstGeom prst="rect">
            <a:avLst/>
          </a:prstGeom>
          <a:ln w="0">
            <a:noFill/>
          </a:ln>
        </p:spPr>
      </p:pic>
      <p:sp>
        <p:nvSpPr>
          <p:cNvPr id="326" name="Prostokąt 325"/>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Tytuł 1_133"/>
          <p:cNvSpPr/>
          <p:nvPr/>
        </p:nvSpPr>
        <p:spPr>
          <a:xfrm>
            <a:off x="840600" y="58248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28" name="Symbol zastępczy zawartości 2_115"/>
          <p:cNvSpPr/>
          <p:nvPr/>
        </p:nvSpPr>
        <p:spPr>
          <a:xfrm>
            <a:off x="840600" y="204300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29" name="Tytuł 1_134"/>
          <p:cNvSpPr/>
          <p:nvPr/>
        </p:nvSpPr>
        <p:spPr>
          <a:xfrm>
            <a:off x="840600" y="58248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30" name="Symbol zastępczy zawartości 2_116"/>
          <p:cNvSpPr/>
          <p:nvPr/>
        </p:nvSpPr>
        <p:spPr>
          <a:xfrm>
            <a:off x="840600" y="204300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31" name="Obraz 330"/>
          <p:cNvPicPr/>
          <p:nvPr/>
        </p:nvPicPr>
        <p:blipFill>
          <a:blip r:embed="rId2"/>
          <a:stretch/>
        </p:blipFill>
        <p:spPr>
          <a:xfrm>
            <a:off x="34200" y="1832400"/>
            <a:ext cx="12188520" cy="4284360"/>
          </a:xfrm>
          <a:prstGeom prst="rect">
            <a:avLst/>
          </a:prstGeom>
          <a:ln w="0">
            <a:noFill/>
          </a:ln>
        </p:spPr>
      </p:pic>
      <p:sp>
        <p:nvSpPr>
          <p:cNvPr id="332" name="Prostokąt 331"/>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Tytuł 1_135"/>
          <p:cNvSpPr/>
          <p:nvPr/>
        </p:nvSpPr>
        <p:spPr>
          <a:xfrm>
            <a:off x="840600" y="5828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34" name="Symbol zastępczy zawartości 2_117"/>
          <p:cNvSpPr/>
          <p:nvPr/>
        </p:nvSpPr>
        <p:spPr>
          <a:xfrm>
            <a:off x="840600" y="20433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35" name="Tytuł 1_136"/>
          <p:cNvSpPr/>
          <p:nvPr/>
        </p:nvSpPr>
        <p:spPr>
          <a:xfrm>
            <a:off x="840600" y="58284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36" name="Symbol zastępczy zawartości 2_118"/>
          <p:cNvSpPr/>
          <p:nvPr/>
        </p:nvSpPr>
        <p:spPr>
          <a:xfrm>
            <a:off x="840600" y="20433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37" name="Obraz 336"/>
          <p:cNvPicPr/>
          <p:nvPr/>
        </p:nvPicPr>
        <p:blipFill>
          <a:blip r:embed="rId2"/>
          <a:stretch/>
        </p:blipFill>
        <p:spPr>
          <a:xfrm>
            <a:off x="360" y="1980000"/>
            <a:ext cx="12188520" cy="4084920"/>
          </a:xfrm>
          <a:prstGeom prst="rect">
            <a:avLst/>
          </a:prstGeom>
          <a:ln w="0">
            <a:noFill/>
          </a:ln>
        </p:spPr>
      </p:pic>
      <p:sp>
        <p:nvSpPr>
          <p:cNvPr id="338" name="Prostokąt 337"/>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Tytuł 1_137"/>
          <p:cNvSpPr/>
          <p:nvPr/>
        </p:nvSpPr>
        <p:spPr>
          <a:xfrm>
            <a:off x="840600" y="58320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40" name="Symbol zastępczy zawartości 2_119"/>
          <p:cNvSpPr/>
          <p:nvPr/>
        </p:nvSpPr>
        <p:spPr>
          <a:xfrm>
            <a:off x="840600" y="204372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41" name="Tytuł 1_138"/>
          <p:cNvSpPr/>
          <p:nvPr/>
        </p:nvSpPr>
        <p:spPr>
          <a:xfrm>
            <a:off x="840600" y="58320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42" name="Symbol zastępczy zawartości 2_120"/>
          <p:cNvSpPr/>
          <p:nvPr/>
        </p:nvSpPr>
        <p:spPr>
          <a:xfrm>
            <a:off x="840600" y="204372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43" name="Obraz 342"/>
          <p:cNvPicPr/>
          <p:nvPr/>
        </p:nvPicPr>
        <p:blipFill>
          <a:blip r:embed="rId2"/>
          <a:stretch/>
        </p:blipFill>
        <p:spPr>
          <a:xfrm>
            <a:off x="48240" y="2365560"/>
            <a:ext cx="12188520" cy="2851200"/>
          </a:xfrm>
          <a:prstGeom prst="rect">
            <a:avLst/>
          </a:prstGeom>
          <a:ln w="0">
            <a:noFill/>
          </a:ln>
        </p:spPr>
      </p:pic>
      <p:sp>
        <p:nvSpPr>
          <p:cNvPr id="344" name="Prostokąt 343"/>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ytuł 1_70"/>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90000"/>
              </a:lnSpc>
            </a:pPr>
            <a:r>
              <a:rPr lang="pl-PL" sz="4400" b="1" strike="noStrike" spc="-1">
                <a:solidFill>
                  <a:srgbClr val="000000"/>
                </a:solidFill>
                <a:latin typeface="Aptos Display"/>
                <a:ea typeface="DejaVu Sans"/>
              </a:rPr>
              <a:t>Procedury Prac Pod Napięciem </a:t>
            </a:r>
            <a:endParaRPr lang="pl-PL" sz="4400" b="0" strike="noStrike" spc="-1">
              <a:latin typeface="Arial"/>
            </a:endParaRPr>
          </a:p>
        </p:txBody>
      </p:sp>
      <p:sp>
        <p:nvSpPr>
          <p:cNvPr id="85" name="Symbol zastępczy zawartości 2_61"/>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r>
              <a:rPr lang="pl-PL" sz="2800" b="0" strike="noStrike" spc="-1">
                <a:solidFill>
                  <a:srgbClr val="000000"/>
                </a:solidFill>
                <a:latin typeface="Aptos"/>
                <a:ea typeface="DejaVu Sans"/>
              </a:rPr>
              <a:t>Procedura Prac Pod Napięciem to dokument opracowany osobno przez każdego z operatorów sieci elektroenergetycznej zawierający szczegółowy wykaz i opis wymagań, procedur i instrukcji do stosowania podczas Prac Pod Napięciem na obioektach należących do danego operatora.  </a:t>
            </a: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Tytuł 1_139"/>
          <p:cNvSpPr/>
          <p:nvPr/>
        </p:nvSpPr>
        <p:spPr>
          <a:xfrm>
            <a:off x="840600" y="58356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46" name="Symbol zastępczy zawartości 2_121"/>
          <p:cNvSpPr/>
          <p:nvPr/>
        </p:nvSpPr>
        <p:spPr>
          <a:xfrm>
            <a:off x="840600" y="20440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47" name="Tytuł 1_140"/>
          <p:cNvSpPr/>
          <p:nvPr/>
        </p:nvSpPr>
        <p:spPr>
          <a:xfrm>
            <a:off x="840600" y="58356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48" name="Symbol zastępczy zawartości 2_122"/>
          <p:cNvSpPr/>
          <p:nvPr/>
        </p:nvSpPr>
        <p:spPr>
          <a:xfrm>
            <a:off x="840600" y="204408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49" name="Obraz 348"/>
          <p:cNvPicPr/>
          <p:nvPr/>
        </p:nvPicPr>
        <p:blipFill>
          <a:blip r:embed="rId2"/>
          <a:stretch/>
        </p:blipFill>
        <p:spPr>
          <a:xfrm>
            <a:off x="48240" y="1800000"/>
            <a:ext cx="12188520" cy="4261320"/>
          </a:xfrm>
          <a:prstGeom prst="rect">
            <a:avLst/>
          </a:prstGeom>
          <a:ln w="0">
            <a:noFill/>
          </a:ln>
        </p:spPr>
      </p:pic>
      <p:sp>
        <p:nvSpPr>
          <p:cNvPr id="350" name="Prostokąt 349"/>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Tytuł 1_141"/>
          <p:cNvSpPr/>
          <p:nvPr/>
        </p:nvSpPr>
        <p:spPr>
          <a:xfrm>
            <a:off x="840600" y="58392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52" name="Symbol zastępczy zawartości 2_123"/>
          <p:cNvSpPr/>
          <p:nvPr/>
        </p:nvSpPr>
        <p:spPr>
          <a:xfrm>
            <a:off x="840600" y="20444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53" name="Tytuł 1_142"/>
          <p:cNvSpPr/>
          <p:nvPr/>
        </p:nvSpPr>
        <p:spPr>
          <a:xfrm>
            <a:off x="840600" y="58392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54" name="Symbol zastępczy zawartości 2_124"/>
          <p:cNvSpPr/>
          <p:nvPr/>
        </p:nvSpPr>
        <p:spPr>
          <a:xfrm>
            <a:off x="840600" y="204444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55" name="Obraz 354"/>
          <p:cNvPicPr/>
          <p:nvPr/>
        </p:nvPicPr>
        <p:blipFill>
          <a:blip r:embed="rId2"/>
          <a:stretch/>
        </p:blipFill>
        <p:spPr>
          <a:xfrm>
            <a:off x="0" y="2707200"/>
            <a:ext cx="12188520" cy="2149560"/>
          </a:xfrm>
          <a:prstGeom prst="rect">
            <a:avLst/>
          </a:prstGeom>
          <a:ln w="0">
            <a:noFill/>
          </a:ln>
        </p:spPr>
      </p:pic>
      <p:sp>
        <p:nvSpPr>
          <p:cNvPr id="356" name="Prostokąt 355"/>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Tytuł 1_143"/>
          <p:cNvSpPr/>
          <p:nvPr/>
        </p:nvSpPr>
        <p:spPr>
          <a:xfrm>
            <a:off x="840600" y="58428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358" name="Symbol zastępczy zawartości 2_125"/>
          <p:cNvSpPr/>
          <p:nvPr/>
        </p:nvSpPr>
        <p:spPr>
          <a:xfrm>
            <a:off x="840600" y="204480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59" name="Tytuł 1_144"/>
          <p:cNvSpPr/>
          <p:nvPr/>
        </p:nvSpPr>
        <p:spPr>
          <a:xfrm>
            <a:off x="840600" y="584280"/>
            <a:ext cx="10511640" cy="13215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60" name="Symbol zastępczy zawartości 2_126"/>
          <p:cNvSpPr/>
          <p:nvPr/>
        </p:nvSpPr>
        <p:spPr>
          <a:xfrm>
            <a:off x="840600" y="204480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361" name="Obraz 360"/>
          <p:cNvPicPr/>
          <p:nvPr/>
        </p:nvPicPr>
        <p:blipFill>
          <a:blip r:embed="rId2"/>
          <a:stretch/>
        </p:blipFill>
        <p:spPr>
          <a:xfrm>
            <a:off x="48240" y="1811160"/>
            <a:ext cx="12188520" cy="4125600"/>
          </a:xfrm>
          <a:prstGeom prst="rect">
            <a:avLst/>
          </a:prstGeom>
          <a:ln w="0">
            <a:noFill/>
          </a:ln>
        </p:spPr>
      </p:pic>
      <p:sp>
        <p:nvSpPr>
          <p:cNvPr id="362" name="Prostokąt 361"/>
          <p:cNvSpPr/>
          <p:nvPr/>
        </p:nvSpPr>
        <p:spPr>
          <a:xfrm>
            <a:off x="160920" y="6480000"/>
            <a:ext cx="10097640" cy="34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Tytuł 1_145"/>
          <p:cNvSpPr/>
          <p:nvPr/>
        </p:nvSpPr>
        <p:spPr>
          <a:xfrm>
            <a:off x="720000" y="119520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2: Procedury Pracy Pod Napięciem </a:t>
            </a:r>
            <a:endParaRPr lang="pl-PL" sz="4400" b="0" strike="noStrike" spc="-1">
              <a:latin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Prostokąt 363"/>
          <p:cNvSpPr/>
          <p:nvPr/>
        </p:nvSpPr>
        <p:spPr>
          <a:xfrm>
            <a:off x="900000" y="736200"/>
            <a:ext cx="1115928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Czym są PPN do 1 kV i jaki mają cel?</a:t>
            </a:r>
            <a:endParaRPr lang="pl-PL" sz="2800" b="0" strike="noStrike" spc="-1">
              <a:latin typeface="Arial"/>
            </a:endParaRPr>
          </a:p>
        </p:txBody>
      </p:sp>
      <p:sp>
        <p:nvSpPr>
          <p:cNvPr id="365" name="Prostokąt 364"/>
          <p:cNvSpPr/>
          <p:nvPr/>
        </p:nvSpPr>
        <p:spPr>
          <a:xfrm>
            <a:off x="720000" y="197676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Prace pod napięciem jako technologia wykonywania czynności bez wyłączania zasilania. </a:t>
            </a:r>
            <a:endParaRPr lang="pl-PL" sz="1800" b="0" strike="noStrike" spc="-1">
              <a:latin typeface="Arial"/>
            </a:endParaRPr>
          </a:p>
          <a:p>
            <a:pPr>
              <a:lnSpc>
                <a:spcPct val="100000"/>
              </a:lnSpc>
            </a:pPr>
            <a:r>
              <a:rPr lang="pl-PL" sz="1800" b="0" strike="noStrike" spc="-1">
                <a:solidFill>
                  <a:srgbClr val="000000"/>
                </a:solidFill>
                <a:latin typeface="Arial"/>
                <a:ea typeface="DejaVu Sans"/>
              </a:rPr>
              <a:t>Zakres: instalacje, linie, urządzenia rozdzielcze do 1 kV.</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Cele stosowania to:</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Utrzymanie ciągłości zasilania. </a:t>
            </a:r>
            <a:endParaRPr lang="pl-PL" sz="1800" b="0" strike="noStrike" spc="-1">
              <a:latin typeface="Arial"/>
            </a:endParaRPr>
          </a:p>
          <a:p>
            <a:pPr>
              <a:lnSpc>
                <a:spcPct val="100000"/>
              </a:lnSpc>
            </a:pPr>
            <a:r>
              <a:rPr lang="pl-PL" sz="1800" b="0" strike="noStrike" spc="-1">
                <a:solidFill>
                  <a:srgbClr val="000000"/>
                </a:solidFill>
                <a:latin typeface="Arial"/>
                <a:ea typeface="DejaVu Sans"/>
              </a:rPr>
              <a:t>- Ograniczenie przerw dla odbiorców. </a:t>
            </a:r>
            <a:endParaRPr lang="pl-PL" sz="1800" b="0" strike="noStrike" spc="-1">
              <a:latin typeface="Arial"/>
            </a:endParaRPr>
          </a:p>
          <a:p>
            <a:pPr>
              <a:lnSpc>
                <a:spcPct val="100000"/>
              </a:lnSpc>
            </a:pPr>
            <a:r>
              <a:rPr lang="pl-PL" sz="1800" b="0" strike="noStrike" spc="-1">
                <a:solidFill>
                  <a:srgbClr val="000000"/>
                </a:solidFill>
                <a:latin typeface="Arial"/>
                <a:ea typeface="DejaVu Sans"/>
              </a:rPr>
              <a:t>- Bezpieczne wykonanie czynności eksploatacyjnych, montażowych i kontrolnych.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Zakres prac: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Obsługa, konserwacja, montaż i demontaż, naprawa, remont oraz czynności kontrolno-pomiarowe urządzeń i instalacji elektrycznych do 1 kV.</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Prostokąt 365"/>
          <p:cNvSpPr/>
          <p:nvPr/>
        </p:nvSpPr>
        <p:spPr>
          <a:xfrm>
            <a:off x="900000" y="736200"/>
            <a:ext cx="1115928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Kto może wykonywać PPN?</a:t>
            </a:r>
            <a:endParaRPr lang="pl-PL" sz="2800" b="0" strike="noStrike" spc="-1">
              <a:latin typeface="Arial"/>
            </a:endParaRPr>
          </a:p>
        </p:txBody>
      </p:sp>
      <p:sp>
        <p:nvSpPr>
          <p:cNvPr id="367" name="Prostokąt 366"/>
          <p:cNvSpPr/>
          <p:nvPr/>
        </p:nvSpPr>
        <p:spPr>
          <a:xfrm>
            <a:off x="720000" y="197676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Osoba przeszkolona, posiadająca wymagane </a:t>
            </a:r>
            <a:r>
              <a:rPr lang="pl-PL" sz="1800" b="1" strike="noStrike" spc="-1">
                <a:solidFill>
                  <a:srgbClr val="000000"/>
                </a:solidFill>
                <a:latin typeface="Arial"/>
                <a:ea typeface="DejaVu Sans"/>
              </a:rPr>
              <a:t>kwalifikacje</a:t>
            </a:r>
            <a:r>
              <a:rPr lang="pl-PL" sz="1800" b="0" strike="noStrike" spc="-1">
                <a:solidFill>
                  <a:srgbClr val="000000"/>
                </a:solidFill>
                <a:latin typeface="Arial"/>
                <a:ea typeface="DejaVu Sans"/>
              </a:rPr>
              <a:t>, </a:t>
            </a:r>
            <a:r>
              <a:rPr lang="pl-PL" sz="1800" b="1" strike="noStrike" spc="-1">
                <a:solidFill>
                  <a:srgbClr val="000000"/>
                </a:solidFill>
                <a:latin typeface="Arial"/>
                <a:ea typeface="DejaVu Sans"/>
              </a:rPr>
              <a:t>upoważnienie PPN</a:t>
            </a:r>
            <a:r>
              <a:rPr lang="pl-PL" sz="1800" b="0" strike="noStrike" spc="-1">
                <a:solidFill>
                  <a:srgbClr val="000000"/>
                </a:solidFill>
                <a:latin typeface="Arial"/>
                <a:ea typeface="DejaVu Sans"/>
              </a:rPr>
              <a:t>, </a:t>
            </a:r>
            <a:r>
              <a:rPr lang="pl-PL" sz="1800" b="1" strike="noStrike" spc="-1">
                <a:solidFill>
                  <a:srgbClr val="000000"/>
                </a:solidFill>
                <a:latin typeface="Arial"/>
                <a:ea typeface="DejaVu Sans"/>
              </a:rPr>
              <a:t>aktualne badania </a:t>
            </a:r>
            <a:r>
              <a:rPr lang="pl-PL" sz="1800" b="0" strike="noStrike" spc="-1">
                <a:solidFill>
                  <a:srgbClr val="000000"/>
                </a:solidFill>
                <a:latin typeface="Arial"/>
                <a:ea typeface="DejaVu Sans"/>
              </a:rPr>
              <a:t>oraz </a:t>
            </a:r>
            <a:r>
              <a:rPr lang="pl-PL" sz="1800" b="1" strike="noStrike" spc="-1">
                <a:solidFill>
                  <a:srgbClr val="000000"/>
                </a:solidFill>
                <a:latin typeface="Arial"/>
                <a:ea typeface="DejaVu Sans"/>
              </a:rPr>
              <a:t>znajomość instrukcji i kart technologicznych</a:t>
            </a:r>
            <a:r>
              <a:rPr lang="pl-PL" sz="1800" b="0" strike="noStrike" spc="-1">
                <a:solidFill>
                  <a:srgbClr val="000000"/>
                </a:solidFill>
                <a:latin typeface="Arial"/>
                <a:ea typeface="DejaVu Sans"/>
              </a:rPr>
              <a: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Kwalifikacje</a:t>
            </a:r>
            <a:r>
              <a:rPr lang="pl-PL" sz="1800" b="0" strike="noStrike" spc="-1">
                <a:solidFill>
                  <a:srgbClr val="000000"/>
                </a:solidFill>
                <a:latin typeface="Arial"/>
                <a:ea typeface="DejaVu Sans"/>
              </a:rPr>
              <a:t> potwierdzają wiedzę zawodową. </a:t>
            </a:r>
            <a:endParaRPr lang="pl-PL" sz="1800" b="0" strike="noStrike" spc="-1">
              <a:latin typeface="Arial"/>
            </a:endParaRPr>
          </a:p>
          <a:p>
            <a:pPr>
              <a:lnSpc>
                <a:spcPct val="100000"/>
              </a:lnSpc>
            </a:pPr>
            <a:r>
              <a:rPr lang="pl-PL" sz="1800" b="1" strike="noStrike" spc="-1">
                <a:solidFill>
                  <a:srgbClr val="000000"/>
                </a:solidFill>
                <a:latin typeface="Arial"/>
                <a:ea typeface="DejaVu Sans"/>
              </a:rPr>
              <a:t>Upoważnienie PPN</a:t>
            </a:r>
            <a:r>
              <a:rPr lang="pl-PL" sz="1800" b="0" strike="noStrike" spc="-1">
                <a:solidFill>
                  <a:srgbClr val="000000"/>
                </a:solidFill>
                <a:latin typeface="Arial"/>
                <a:ea typeface="DejaVu Sans"/>
              </a:rPr>
              <a:t> dopuszcza do wykonywania określonych prac w danej organizacji i technologii.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Pracę wykonuje się w zespole PPN. Każdy członek zespołu posiada odpowiedni zakres odpowiedzialności, obowiązki i uprawnienia.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W zespole wyróżniamy: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Poleceniodawcę</a:t>
            </a:r>
            <a:endParaRPr lang="pl-PL" sz="1800" b="0" strike="noStrike" spc="-1">
              <a:latin typeface="Arial"/>
            </a:endParaRPr>
          </a:p>
          <a:p>
            <a:pPr>
              <a:lnSpc>
                <a:spcPct val="100000"/>
              </a:lnSpc>
            </a:pPr>
            <a:r>
              <a:rPr lang="pl-PL" sz="1800" b="0" strike="noStrike" spc="-1">
                <a:solidFill>
                  <a:srgbClr val="000000"/>
                </a:solidFill>
                <a:latin typeface="Arial"/>
                <a:ea typeface="DejaVu Sans"/>
              </a:rPr>
              <a:t>- Koordynatora (Koordynujący)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Dopuszczającego</a:t>
            </a:r>
            <a:endParaRPr lang="pl-PL" sz="1800" b="0" strike="noStrike" spc="-1">
              <a:latin typeface="Arial"/>
            </a:endParaRPr>
          </a:p>
          <a:p>
            <a:pPr>
              <a:lnSpc>
                <a:spcPct val="100000"/>
              </a:lnSpc>
            </a:pPr>
            <a:r>
              <a:rPr lang="pl-PL" sz="1800" b="0" strike="noStrike" spc="-1">
                <a:solidFill>
                  <a:srgbClr val="000000"/>
                </a:solidFill>
                <a:latin typeface="Arial"/>
                <a:ea typeface="DejaVu Sans"/>
              </a:rPr>
              <a:t>- Nadzorującego</a:t>
            </a:r>
            <a:endParaRPr lang="pl-PL" sz="1800" b="0" strike="noStrike" spc="-1">
              <a:latin typeface="Arial"/>
            </a:endParaRPr>
          </a:p>
          <a:p>
            <a:pPr>
              <a:lnSpc>
                <a:spcPct val="100000"/>
              </a:lnSpc>
            </a:pPr>
            <a:r>
              <a:rPr lang="pl-PL" sz="1800" b="0" strike="noStrike" spc="-1">
                <a:solidFill>
                  <a:srgbClr val="000000"/>
                </a:solidFill>
                <a:latin typeface="Arial"/>
                <a:ea typeface="DejaVu Sans"/>
              </a:rPr>
              <a:t>- Kierującego zespołem</a:t>
            </a:r>
            <a:endParaRPr lang="pl-PL" sz="1800" b="0" strike="noStrike" spc="-1">
              <a:latin typeface="Arial"/>
            </a:endParaRPr>
          </a:p>
          <a:p>
            <a:pPr>
              <a:lnSpc>
                <a:spcPct val="100000"/>
              </a:lnSpc>
            </a:pPr>
            <a:r>
              <a:rPr lang="pl-PL" sz="1800" b="0" strike="noStrike" spc="-1">
                <a:solidFill>
                  <a:srgbClr val="000000"/>
                </a:solidFill>
                <a:latin typeface="Arial"/>
                <a:ea typeface="DejaVu Sans"/>
              </a:rPr>
              <a:t>- Członka zespołu (Zwyczajny członek zespołu)</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Prostokąt 367"/>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Poleceniodawca PPN</a:t>
            </a:r>
            <a:endParaRPr lang="pl-PL" sz="2800" b="0" strike="noStrike" spc="-1">
              <a:latin typeface="Arial"/>
            </a:endParaRPr>
          </a:p>
        </p:txBody>
      </p:sp>
      <p:sp>
        <p:nvSpPr>
          <p:cNvPr id="369" name="Prostokąt 368"/>
          <p:cNvSpPr/>
          <p:nvPr/>
        </p:nvSpPr>
        <p:spPr>
          <a:xfrm>
            <a:off x="130680" y="2160000"/>
            <a:ext cx="11928240" cy="2904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Poleceniodawca PPN</a:t>
            </a:r>
            <a:r>
              <a:rPr lang="pl-PL" sz="1800" b="0" strike="noStrike" spc="-1">
                <a:solidFill>
                  <a:srgbClr val="000000"/>
                </a:solidFill>
                <a:latin typeface="Arial"/>
                <a:ea typeface="DejaVu Sans"/>
              </a:rPr>
              <a:t> to osoba upoważniona do wydawania poleceń wykonania pracy pod napięciem.</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 obowiązków Poleceniodawcy PPN należy: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uwzględnienie wymagań zawartych w instrukcjach eksploatacji, procedurze PPN oraz innych regulacjach związanych z wykonaniem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określenie zakresu, terminu oraz strefy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wydanie polecenia wykonania PPN w formie pisemnej lub ustnej;</a:t>
            </a:r>
            <a:endParaRPr lang="pl-PL" sz="1800" b="0" strike="noStrike" spc="-1">
              <a:latin typeface="Arial"/>
            </a:endParaRPr>
          </a:p>
          <a:p>
            <a:pPr>
              <a:lnSpc>
                <a:spcPct val="100000"/>
              </a:lnSpc>
            </a:pPr>
            <a:r>
              <a:rPr lang="pl-PL" sz="1800" b="0" strike="noStrike" spc="-1">
                <a:solidFill>
                  <a:srgbClr val="000000"/>
                </a:solidFill>
                <a:latin typeface="Arial"/>
                <a:ea typeface="DejaVu Sans"/>
              </a:rPr>
              <a:t>- określenie ilości utrzymanej energii;</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prowadzenie rejestru poleceń wykonania PPN zgodnie z przyjętymi zasadami;</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przechowywanie poleceń wykonania PPN przez okres nie krótszy niż 90 dni od daty zakończenia pracy.</a:t>
            </a:r>
            <a:endParaRPr lang="pl-PL" sz="1800" b="0" strike="noStrike" spc="-1">
              <a:latin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Prostokąt 369"/>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Kierujący zespołem PPN</a:t>
            </a:r>
            <a:endParaRPr lang="pl-PL" sz="2800" b="0" strike="noStrike" spc="-1">
              <a:latin typeface="Arial"/>
            </a:endParaRPr>
          </a:p>
        </p:txBody>
      </p:sp>
      <p:sp>
        <p:nvSpPr>
          <p:cNvPr id="371" name="Prostokąt 370"/>
          <p:cNvSpPr/>
          <p:nvPr/>
        </p:nvSpPr>
        <p:spPr>
          <a:xfrm>
            <a:off x="130680" y="2160000"/>
            <a:ext cx="11928240" cy="316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Kierujący zespołem PPN </a:t>
            </a:r>
            <a:r>
              <a:rPr lang="pl-PL" sz="1800" b="0" strike="noStrike" spc="-1">
                <a:solidFill>
                  <a:srgbClr val="000000"/>
                </a:solidFill>
                <a:latin typeface="Arial"/>
                <a:ea typeface="DejaVu Sans"/>
              </a:rPr>
              <a:t>to osoba upoważniona do wykonywania prac pod napięciem, wyznaczona przez Poleceniodawcę do kierowania zespołem. Do jego podstawowych obowiązków należy: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dobór osób posiadających umiejętności zawodowe odpowiednie do poleconej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rozeznanie strefy pracy oraz przeprowadzenie prac przygotowawczych;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podjęcie decyzji o możliwości wykonania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przy pracach przy urządzeniach i liniach SN — uzyskanie potwierdzenia zablokowania automatyki SPZ, SZR oraz FDIR w obszarze sieci związanym ze strefą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uzyskanie zgody od Koordynującego na rozpoczęcie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Kierujący zespołem PPN odpowiada za bezpieczną organizację i przebieg pracy.</a:t>
            </a: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Prostokąt 371"/>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Kierujący zespołem PPN</a:t>
            </a:r>
            <a:endParaRPr lang="pl-PL" sz="2800" b="0" strike="noStrike" spc="-1">
              <a:latin typeface="Arial"/>
            </a:endParaRPr>
          </a:p>
        </p:txBody>
      </p:sp>
      <p:sp>
        <p:nvSpPr>
          <p:cNvPr id="373" name="Prostokąt 372"/>
          <p:cNvSpPr/>
          <p:nvPr/>
        </p:nvSpPr>
        <p:spPr>
          <a:xfrm>
            <a:off x="130680" y="2160000"/>
            <a:ext cx="11928240" cy="3928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Do jego obowiązków należy: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udokumentowane zapoznanie członków zespołu z zagrożeniami występującymi w strefie pracy i jej bezpośrednim sąsiedztwie;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omówienie warunków oraz metod bezpiecznego wykonania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zezwolenie na rozpoczęcie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zapewnienie bezpiecznego wykonania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egzekwowanie stosowania właściwych środków ochrony indywidualnej, odzieży ochronnej, obuwia roboczego, narzędzi i sprzętu;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kontrolowanie przestrzegania przepisów BHP przez członków zespołu;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przerwanie pracy w przypadku wystąpienia zagrożenia dla zdrowia lub życia oraz niezwłoczne powiadomienie Koordynującego;</a:t>
            </a:r>
            <a:endParaRPr lang="pl-PL" sz="1800" b="0" strike="noStrike" spc="-1">
              <a:latin typeface="Arial"/>
            </a:endParaRPr>
          </a:p>
          <a:p>
            <a:pPr>
              <a:lnSpc>
                <a:spcPct val="100000"/>
              </a:lnSpc>
            </a:pPr>
            <a:r>
              <a:rPr lang="pl-PL" sz="1800" b="0" strike="noStrike" spc="-1">
                <a:solidFill>
                  <a:srgbClr val="000000"/>
                </a:solidFill>
                <a:latin typeface="Arial"/>
                <a:ea typeface="DejaVu Sans"/>
              </a:rPr>
              <a:t>- dopilnowanie likwidacji strefy pracy po zakończeniu robót;</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powiadomienie Koordynującego o zakończeniu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zwrócenie pisemnego polecenia wykonania PPN Poleceniodawcy.</a:t>
            </a:r>
            <a:endParaRPr lang="pl-PL" sz="1800" b="0" strike="noStrike" spc="-1">
              <a:latin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 name="Prostokąt 373"/>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Koordynujący prace PPN</a:t>
            </a:r>
            <a:endParaRPr lang="pl-PL" sz="2800" b="0" strike="noStrike" spc="-1">
              <a:latin typeface="Arial"/>
            </a:endParaRPr>
          </a:p>
        </p:txBody>
      </p:sp>
      <p:sp>
        <p:nvSpPr>
          <p:cNvPr id="375" name="Prostokąt 374"/>
          <p:cNvSpPr/>
          <p:nvPr/>
        </p:nvSpPr>
        <p:spPr>
          <a:xfrm>
            <a:off x="130680" y="2160000"/>
            <a:ext cx="1192824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Koordynujący</a:t>
            </a:r>
            <a:r>
              <a:rPr lang="pl-PL" sz="1800" b="0" strike="noStrike" spc="-1">
                <a:solidFill>
                  <a:srgbClr val="000000"/>
                </a:solidFill>
                <a:latin typeface="Arial"/>
                <a:ea typeface="DejaVu Sans"/>
              </a:rPr>
              <a:t> to osoba upoważniona do koordynacji prac określonych w poleceniu wykonania PPN, związanych z ruchem urządzeń elektroenergetycznych. Koordynujący jest wyznaczany przez Poleceniodawcę i powinien:</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posiadać ważne świadectwo kwalifikacyjne na stanowisku dozoru;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być zapoznany z obowiązującą procedurą PPN;</a:t>
            </a:r>
            <a:endParaRPr lang="pl-PL" sz="1800" b="0" strike="noStrike" spc="-1">
              <a:latin typeface="Arial"/>
            </a:endParaRPr>
          </a:p>
          <a:p>
            <a:pPr>
              <a:lnSpc>
                <a:spcPct val="100000"/>
              </a:lnSpc>
            </a:pPr>
            <a:r>
              <a:rPr lang="pl-PL" sz="1800" b="0" strike="noStrike" spc="-1">
                <a:solidFill>
                  <a:srgbClr val="000000"/>
                </a:solidFill>
                <a:latin typeface="Arial"/>
                <a:ea typeface="DejaVu Sans"/>
              </a:rPr>
              <a:t>- znać zakres prac określonych w poleceniu wykonania PPN;</a:t>
            </a:r>
            <a:endParaRPr lang="pl-PL" sz="1800" b="0" strike="noStrike" spc="-1">
              <a:latin typeface="Arial"/>
            </a:endParaRPr>
          </a:p>
          <a:p>
            <a:pPr>
              <a:lnSpc>
                <a:spcPct val="100000"/>
              </a:lnSpc>
            </a:pPr>
            <a:r>
              <a:rPr lang="pl-PL" sz="1800" b="0" strike="noStrike" spc="-1">
                <a:solidFill>
                  <a:srgbClr val="000000"/>
                </a:solidFill>
                <a:latin typeface="Arial"/>
                <a:ea typeface="DejaVu Sans"/>
              </a:rPr>
              <a:t>- koordynować wykonywanie prac z ruchem urządzeń elektroenergetycznych.</a:t>
            </a:r>
            <a:endParaRPr lang="pl-PL" sz="1800" b="0" strike="noStrike" spc="-1">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ytuł 1_72"/>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90000"/>
              </a:lnSpc>
            </a:pPr>
            <a:r>
              <a:rPr lang="pl-PL" sz="4400" b="1" strike="noStrike" spc="-1">
                <a:solidFill>
                  <a:srgbClr val="000000"/>
                </a:solidFill>
                <a:latin typeface="Aptos Display"/>
                <a:ea typeface="DejaVu Sans"/>
              </a:rPr>
              <a:t>Procedury Prac Pod Napięciem </a:t>
            </a:r>
            <a:endParaRPr lang="pl-PL" sz="4400" b="0" strike="noStrike" spc="-1">
              <a:latin typeface="Arial"/>
            </a:endParaRPr>
          </a:p>
        </p:txBody>
      </p:sp>
      <p:sp>
        <p:nvSpPr>
          <p:cNvPr id="87" name="Symbol zastępczy zawartości 2_63"/>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r>
              <a:rPr lang="pl-PL" sz="2800" b="0" strike="noStrike" spc="-1">
                <a:solidFill>
                  <a:srgbClr val="000000"/>
                </a:solidFill>
                <a:latin typeface="Aptos"/>
                <a:ea typeface="DejaVu Sans"/>
              </a:rPr>
              <a:t>  </a:t>
            </a: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pPr>
            <a:endParaRPr lang="pl-PL" sz="2800" b="0" strike="noStrike" spc="-1">
              <a:latin typeface="Arial"/>
            </a:endParaRPr>
          </a:p>
        </p:txBody>
      </p:sp>
      <p:pic>
        <p:nvPicPr>
          <p:cNvPr id="88" name="Obraz 87"/>
          <p:cNvPicPr/>
          <p:nvPr/>
        </p:nvPicPr>
        <p:blipFill>
          <a:blip r:embed="rId2"/>
          <a:stretch/>
        </p:blipFill>
        <p:spPr>
          <a:xfrm>
            <a:off x="360000" y="1687320"/>
            <a:ext cx="3412080" cy="4971960"/>
          </a:xfrm>
          <a:prstGeom prst="rect">
            <a:avLst/>
          </a:prstGeom>
          <a:ln w="0">
            <a:noFill/>
          </a:ln>
        </p:spPr>
      </p:pic>
      <p:pic>
        <p:nvPicPr>
          <p:cNvPr id="89" name="Obraz 88"/>
          <p:cNvPicPr/>
          <p:nvPr/>
        </p:nvPicPr>
        <p:blipFill>
          <a:blip r:embed="rId3"/>
          <a:stretch/>
        </p:blipFill>
        <p:spPr>
          <a:xfrm>
            <a:off x="3697200" y="1862640"/>
            <a:ext cx="3502080" cy="4796640"/>
          </a:xfrm>
          <a:prstGeom prst="rect">
            <a:avLst/>
          </a:prstGeom>
          <a:ln w="0">
            <a:noFill/>
          </a:ln>
        </p:spPr>
      </p:pic>
      <p:pic>
        <p:nvPicPr>
          <p:cNvPr id="90" name="Obraz 89"/>
          <p:cNvPicPr/>
          <p:nvPr/>
        </p:nvPicPr>
        <p:blipFill>
          <a:blip r:embed="rId4"/>
          <a:stretch/>
        </p:blipFill>
        <p:spPr>
          <a:xfrm>
            <a:off x="7560000" y="1440000"/>
            <a:ext cx="3084120" cy="5219280"/>
          </a:xfrm>
          <a:prstGeom prst="rect">
            <a:avLst/>
          </a:prstGeom>
          <a:ln w="0">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Prostokąt 375"/>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Koordynujący prace PPN</a:t>
            </a:r>
            <a:endParaRPr lang="pl-PL" sz="2800" b="0" strike="noStrike" spc="-1">
              <a:latin typeface="Arial"/>
            </a:endParaRPr>
          </a:p>
        </p:txBody>
      </p:sp>
      <p:sp>
        <p:nvSpPr>
          <p:cNvPr id="377" name="Prostokąt 376"/>
          <p:cNvSpPr/>
          <p:nvPr/>
        </p:nvSpPr>
        <p:spPr>
          <a:xfrm>
            <a:off x="131040" y="2160000"/>
            <a:ext cx="11928240" cy="2904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Do obowiązków Koordynującego należy: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koordynowanie prac określonych w poleceniu wykonania PPN z ruchem urządzeń elektroenergetycznych;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 określenie zakresu oraz kolejności wykonywania czynności łączeniowych, jeżeli wymaga tego bezpieczeństwo podczas PPN;</a:t>
            </a:r>
            <a:endParaRPr lang="pl-PL" sz="1800" b="0" strike="noStrike" spc="-1">
              <a:latin typeface="Arial"/>
            </a:endParaRPr>
          </a:p>
          <a:p>
            <a:pPr>
              <a:lnSpc>
                <a:spcPct val="100000"/>
              </a:lnSpc>
            </a:pPr>
            <a:r>
              <a:rPr lang="pl-PL" sz="1800" b="0" strike="noStrike" spc="-1">
                <a:solidFill>
                  <a:srgbClr val="000000"/>
                </a:solidFill>
                <a:latin typeface="Arial"/>
                <a:ea typeface="DejaVu Sans"/>
              </a:rPr>
              <a:t>- wydanie zgody na rozpoczęcie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powiadomienie Kierującego zespołem o czynnościach łączeniowych na ciągu liniowym SN, na którym wykonywana jest praca w technologii PPN;</a:t>
            </a:r>
            <a:endParaRPr lang="pl-PL" sz="1800" b="0" strike="noStrike" spc="-1">
              <a:latin typeface="Arial"/>
            </a:endParaRPr>
          </a:p>
          <a:p>
            <a:pPr>
              <a:lnSpc>
                <a:spcPct val="100000"/>
              </a:lnSpc>
            </a:pPr>
            <a:r>
              <a:rPr lang="pl-PL" sz="1800" b="0" strike="noStrike" spc="-1">
                <a:solidFill>
                  <a:srgbClr val="000000"/>
                </a:solidFill>
                <a:latin typeface="Arial"/>
                <a:ea typeface="DejaVu Sans"/>
              </a:rPr>
              <a:t>- informowanie Kierującego zespołem o innych zdarzeniach mogących wpływać na zmianę warunków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przyjmowanie meldunków od Kierującego zespołem o przerwach, wznowieniach oraz zakończeniu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rejestrowanie ustaleń wynikających z przebiegu koordynacji prac.</a:t>
            </a:r>
            <a:endParaRPr lang="pl-PL" sz="1800" b="0" strike="noStrike" spc="-1">
              <a:latin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Prostokąt 377"/>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Członkowie zwyczajni zespołu PPN</a:t>
            </a:r>
            <a:endParaRPr lang="pl-PL" sz="2800" b="0" strike="noStrike" spc="-1">
              <a:latin typeface="Arial"/>
            </a:endParaRPr>
          </a:p>
        </p:txBody>
      </p:sp>
      <p:sp>
        <p:nvSpPr>
          <p:cNvPr id="379" name="Prostokąt 378"/>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80" name="Prostokąt 379"/>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Członek zespołu PPN</a:t>
            </a:r>
            <a:r>
              <a:rPr lang="pl-PL" sz="1800" b="0" strike="noStrike" spc="-1">
                <a:solidFill>
                  <a:srgbClr val="000000"/>
                </a:solidFill>
                <a:latin typeface="Arial"/>
                <a:ea typeface="DejaVu Sans"/>
              </a:rPr>
              <a:t> to osoba posiadająca aktualne Upoważnienie PPN do wykonywania prac pod napięciem.</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 obowiązków członka zespołu należy: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wykonywanie prac zgodnie z procedurą PPN, przepisami BHP i PPOŻ oraz poleceniami Kierującego zespołem;</a:t>
            </a:r>
            <a:endParaRPr lang="pl-PL" sz="1800" b="0" strike="noStrike" spc="-1">
              <a:latin typeface="Arial"/>
            </a:endParaRPr>
          </a:p>
          <a:p>
            <a:pPr>
              <a:lnSpc>
                <a:spcPct val="100000"/>
              </a:lnSpc>
            </a:pPr>
            <a:r>
              <a:rPr lang="pl-PL" sz="1800" b="0" strike="noStrike" spc="-1">
                <a:solidFill>
                  <a:srgbClr val="000000"/>
                </a:solidFill>
                <a:latin typeface="Arial"/>
                <a:ea typeface="DejaVu Sans"/>
              </a:rPr>
              <a:t>- stosowanie narzędzi, sprzętu, wyposażenia osobistego i materiałów właściwych dla wykonywanej pracy;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wykonywanie pracy wyłącznie w wyznaczonej strefie pracy oraz poruszanie się wyznaczonymi ciągami komunikacyjnymi;</a:t>
            </a:r>
            <a:endParaRPr lang="pl-PL" sz="1800" b="0" strike="noStrike" spc="-1">
              <a:latin typeface="Arial"/>
            </a:endParaRPr>
          </a:p>
          <a:p>
            <a:pPr>
              <a:lnSpc>
                <a:spcPct val="100000"/>
              </a:lnSpc>
            </a:pPr>
            <a:r>
              <a:rPr lang="pl-PL" sz="1800" b="0" strike="noStrike" spc="-1">
                <a:solidFill>
                  <a:srgbClr val="000000"/>
                </a:solidFill>
                <a:latin typeface="Arial"/>
                <a:ea typeface="DejaVu Sans"/>
              </a:rPr>
              <a:t>- reagowanie na przypadki nieprzestrzegania zasad bezpieczeństwa i informowanie o nich Kierującego zespołem;</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przerwanie pracy w przypadku wystąpienia zagrożenia dla zdrowia, życia lub mienia oraz niezwłoczne powiadomienie Kierującego zespołem;</a:t>
            </a:r>
            <a:endParaRPr lang="pl-PL" sz="1800" b="0" strike="noStrike" spc="-1">
              <a:latin typeface="Arial"/>
            </a:endParaRPr>
          </a:p>
          <a:p>
            <a:pPr>
              <a:lnSpc>
                <a:spcPct val="100000"/>
              </a:lnSpc>
            </a:pPr>
            <a:r>
              <a:rPr lang="pl-PL" sz="1800" b="0" strike="noStrike" spc="-1">
                <a:solidFill>
                  <a:srgbClr val="000000"/>
                </a:solidFill>
                <a:latin typeface="Arial"/>
                <a:ea typeface="DejaVu Sans"/>
              </a:rPr>
              <a:t>- nieopuszczanie strefy pracy bez zgody Kierującego zespołem.</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sp>
        <p:nvSpPr>
          <p:cNvPr id="381" name="Prostokąt 380"/>
          <p:cNvSpPr/>
          <p:nvPr/>
        </p:nvSpPr>
        <p:spPr>
          <a:xfrm>
            <a:off x="720000" y="162000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Prostokąt 381"/>
          <p:cNvSpPr/>
          <p:nvPr/>
        </p:nvSpPr>
        <p:spPr>
          <a:xfrm>
            <a:off x="0" y="2457360"/>
            <a:ext cx="1219104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Ważne: Członek zespołu nie może rozpocząć pracy, jeśli nie został zapoznany z występującymi zagrożeniami oraz wymaganymi środkami ochrony niezbędnymi do jej bezpiecznego wykonania.</a:t>
            </a:r>
            <a:r>
              <a:rPr lang="pl-PL" sz="1800" b="0" strike="noStrike" spc="-1">
                <a:solidFill>
                  <a:srgbClr val="000000"/>
                </a:solidFill>
                <a:latin typeface="Arial"/>
                <a:ea typeface="DejaVu Sans"/>
              </a:rPr>
              <a:t> </a:t>
            </a:r>
            <a:endParaRPr lang="pl-PL" sz="1800" b="0" strike="noStrike" spc="-1">
              <a:latin typeface="Arial"/>
            </a:endParaRPr>
          </a:p>
        </p:txBody>
      </p:sp>
      <p:sp>
        <p:nvSpPr>
          <p:cNvPr id="383" name="Prostokąt 382"/>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Członkowie zwyczajni zespołu PPN</a:t>
            </a:r>
            <a:endParaRPr lang="pl-PL" sz="2800" b="0" strike="noStrike" spc="-1">
              <a:latin typeface="Arial"/>
            </a:endParaRPr>
          </a:p>
        </p:txBody>
      </p:sp>
      <p:pic>
        <p:nvPicPr>
          <p:cNvPr id="384" name="Obraz 383"/>
          <p:cNvPicPr/>
          <p:nvPr/>
        </p:nvPicPr>
        <p:blipFill>
          <a:blip r:embed="rId2"/>
          <a:stretch/>
        </p:blipFill>
        <p:spPr>
          <a:xfrm>
            <a:off x="4140000" y="3375360"/>
            <a:ext cx="3332160" cy="3103560"/>
          </a:xfrm>
          <a:prstGeom prst="rect">
            <a:avLst/>
          </a:prstGeom>
          <a:ln w="0">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Prostokąt 384"/>
          <p:cNvSpPr/>
          <p:nvPr/>
        </p:nvSpPr>
        <p:spPr>
          <a:xfrm>
            <a:off x="0" y="2457360"/>
            <a:ext cx="1219104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Praca zespołowa wymaga komunikacji, wzajemnej obserwacji i reagowania na zagrożenia. Bezpieczeństwo zależy od całej brygady.</a:t>
            </a:r>
            <a:endParaRPr lang="pl-PL" sz="1800" b="0" strike="noStrike" spc="-1">
              <a:latin typeface="Arial"/>
            </a:endParaRPr>
          </a:p>
        </p:txBody>
      </p:sp>
      <p:sp>
        <p:nvSpPr>
          <p:cNvPr id="386" name="Prostokąt 385"/>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Zespół PPN</a:t>
            </a:r>
            <a:endParaRPr lang="pl-PL" sz="2800" b="0" strike="noStrike" spc="-1">
              <a:latin typeface="Arial"/>
            </a:endParaRPr>
          </a:p>
        </p:txBody>
      </p:sp>
      <p:pic>
        <p:nvPicPr>
          <p:cNvPr id="387" name="Obraz 386"/>
          <p:cNvPicPr/>
          <p:nvPr/>
        </p:nvPicPr>
        <p:blipFill>
          <a:blip r:embed="rId2"/>
          <a:stretch/>
        </p:blipFill>
        <p:spPr>
          <a:xfrm>
            <a:off x="3600000" y="3232440"/>
            <a:ext cx="4875840" cy="3246840"/>
          </a:xfrm>
          <a:prstGeom prst="rect">
            <a:avLst/>
          </a:prstGeom>
          <a:ln w="0">
            <a:noFill/>
          </a:ln>
        </p:spPr>
      </p:pic>
      <p:sp>
        <p:nvSpPr>
          <p:cNvPr id="388" name="Prostokąt 387"/>
          <p:cNvSpPr/>
          <p:nvPr/>
        </p:nvSpPr>
        <p:spPr>
          <a:xfrm>
            <a:off x="0" y="6511320"/>
            <a:ext cx="11511280" cy="34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http://elektroonline.pl/news/10673,Energa-prezentuje-nowe-technologie-prac-pod-napieciem</a:t>
            </a:r>
            <a:endParaRPr lang="pl-PL" sz="1800" b="0" strike="noStrike" spc="-1" dirty="0">
              <a:latin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Prostokąt 388"/>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Polecenie wykonania pracy</a:t>
            </a:r>
            <a:endParaRPr lang="pl-PL" sz="2800" b="0" strike="noStrike" spc="-1">
              <a:latin typeface="Arial"/>
            </a:endParaRPr>
          </a:p>
        </p:txBody>
      </p:sp>
      <p:sp>
        <p:nvSpPr>
          <p:cNvPr id="390" name="Prostokąt 389"/>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91" name="Prostokąt 390"/>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Polecenie</a:t>
            </a:r>
            <a:r>
              <a:rPr lang="pl-PL" sz="1800" b="0" strike="noStrike" spc="-1">
                <a:solidFill>
                  <a:srgbClr val="000000"/>
                </a:solidFill>
                <a:latin typeface="Arial"/>
                <a:ea typeface="DejaVu Sans"/>
              </a:rPr>
              <a:t> określa zakres, miejsce, termin, technologię, osoby funkcyjne, środki bezpieczeństwa i warunki rozpoczęcia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Polecenie</a:t>
            </a:r>
            <a:r>
              <a:rPr lang="pl-PL" sz="1800" b="0" strike="noStrike" spc="-1">
                <a:solidFill>
                  <a:srgbClr val="000000"/>
                </a:solidFill>
                <a:latin typeface="Arial"/>
                <a:ea typeface="DejaVu Sans"/>
              </a:rPr>
              <a:t> wydaje pisemnie </a:t>
            </a:r>
            <a:r>
              <a:rPr lang="pl-PL" sz="1800" b="1" strike="noStrike" spc="-1">
                <a:solidFill>
                  <a:srgbClr val="000000"/>
                </a:solidFill>
                <a:latin typeface="Arial"/>
                <a:ea typeface="DejaVu Sans"/>
              </a:rPr>
              <a:t>Poleceniodawca.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Wystawianie poleceń wykonania PPN oraz prowadzenie rejestru poleceń należy wykonywać zgodnie z przyjętymi zasadami określonymi w KARCIE PPE lub równoważnym dokumencie danego Operatora Sieci Elektroenergetycznej. </a:t>
            </a: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sp>
        <p:nvSpPr>
          <p:cNvPr id="392" name="Prostokąt 391"/>
          <p:cNvSpPr/>
          <p:nvPr/>
        </p:nvSpPr>
        <p:spPr>
          <a:xfrm>
            <a:off x="720000" y="162000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Prostokąt 392"/>
          <p:cNvSpPr/>
          <p:nvPr/>
        </p:nvSpPr>
        <p:spPr>
          <a:xfrm>
            <a:off x="540000" y="720000"/>
            <a:ext cx="863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Polecenie pisemne wykonania pracy</a:t>
            </a:r>
            <a:endParaRPr lang="pl-PL" sz="2800" b="0" strike="noStrike" spc="-1">
              <a:latin typeface="Arial"/>
            </a:endParaRPr>
          </a:p>
        </p:txBody>
      </p:sp>
      <p:sp>
        <p:nvSpPr>
          <p:cNvPr id="394" name="Prostokąt 393"/>
          <p:cNvSpPr/>
          <p:nvPr/>
        </p:nvSpPr>
        <p:spPr>
          <a:xfrm>
            <a:off x="540360" y="1440000"/>
            <a:ext cx="7018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Przykładowy druk polecenia pisemnego wykonania PPN wygląda następująco (obraz po prawej).</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Dla większości Operatorów zachowano spójny schemat zawartych treści Pisemnego Polecenia Pracy obejmujący: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1. Numer polecenia i dane rejestrowe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Data wystawienia, numer polecenia, ewentualnie numer zadania lub obiektu. Wystawianie poleceń PPN oraz prowadzenie rejestru poleceń należy wykonywać zgodnie z przyjętymi zasadami.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2. Dokładny zakres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Co ma zostać wykonane, na jakim urządzeniu, instalacji, linii, rozdzielnicy, złączu lub układzie pomiarowym. Poleceniodawca powinien określić zakres pracy.</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395" name="Obraz 394"/>
          <p:cNvPicPr/>
          <p:nvPr/>
        </p:nvPicPr>
        <p:blipFill>
          <a:blip r:embed="rId2"/>
          <a:stretch/>
        </p:blipFill>
        <p:spPr>
          <a:xfrm>
            <a:off x="7740000" y="1036800"/>
            <a:ext cx="4318920" cy="5803560"/>
          </a:xfrm>
          <a:prstGeom prst="rect">
            <a:avLst/>
          </a:prstGeom>
          <a:ln w="0">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Prostokąt 395"/>
          <p:cNvSpPr/>
          <p:nvPr/>
        </p:nvSpPr>
        <p:spPr>
          <a:xfrm>
            <a:off x="540000" y="720000"/>
            <a:ext cx="863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Polecenie pisemne wykonania pracy</a:t>
            </a:r>
            <a:endParaRPr lang="pl-PL" sz="2800" b="0" strike="noStrike" spc="-1">
              <a:latin typeface="Arial"/>
            </a:endParaRPr>
          </a:p>
        </p:txBody>
      </p:sp>
      <p:sp>
        <p:nvSpPr>
          <p:cNvPr id="397" name="Prostokąt 396"/>
          <p:cNvSpPr/>
          <p:nvPr/>
        </p:nvSpPr>
        <p:spPr>
          <a:xfrm>
            <a:off x="540360" y="1440000"/>
            <a:ext cx="7018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3. Miejsce i strefę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Lokalizacja obiektu oraz granice strefy pracy. Warto podkreślić, że poleceniodawca określa m.in. strefę pracy, a wykonujący muszą ją następnie właściwie przygotować i zabezpieczyć.</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4. Termin wykonania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Data i czas rozpoczęcia oraz zakończenia albo przewidywany czas trwania. Przewidywane przerwy w czasie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5. Technologię wykonania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Wskazanie właściwej instrukcji PPN, karty technologicznej lub technologii robót.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398" name="Obraz 397"/>
          <p:cNvPicPr/>
          <p:nvPr/>
        </p:nvPicPr>
        <p:blipFill>
          <a:blip r:embed="rId2"/>
          <a:stretch/>
        </p:blipFill>
        <p:spPr>
          <a:xfrm>
            <a:off x="7740000" y="1036800"/>
            <a:ext cx="4318920" cy="5803560"/>
          </a:xfrm>
          <a:prstGeom prst="rect">
            <a:avLst/>
          </a:prstGeom>
          <a:ln w="0">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Prostokąt 398"/>
          <p:cNvSpPr/>
          <p:nvPr/>
        </p:nvSpPr>
        <p:spPr>
          <a:xfrm>
            <a:off x="540000" y="720000"/>
            <a:ext cx="863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Polecenie pisemne wykonania pracy</a:t>
            </a:r>
            <a:endParaRPr lang="pl-PL" sz="2800" b="0" strike="noStrike" spc="-1">
              <a:latin typeface="Arial"/>
            </a:endParaRPr>
          </a:p>
        </p:txBody>
      </p:sp>
      <p:sp>
        <p:nvSpPr>
          <p:cNvPr id="400" name="Prostokąt 399"/>
          <p:cNvSpPr/>
          <p:nvPr/>
        </p:nvSpPr>
        <p:spPr>
          <a:xfrm>
            <a:off x="540360" y="1440000"/>
            <a:ext cx="7018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6. Osoby funkcyjne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Poleceniodawca, koordynujący, kierujący zespołem PPN oraz członkowie zespołu. Koordynujący jest wyznaczany przez poleceniodawcę i powinien znać zakres prac określonych w poleceniu.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7. Skład zespołu i podział obowiązków</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Kto wykonuje zadanie, kto kieruje zespołem, kto odpowiada za poszczególne etapy. Często dane te uzupełniane są w odprawie przed pracą, gdzie w instrukcjach PPE często wskazano konieczność wyznaczenia kierującego i osób wykonujących zadanie oraz upewnienia się, że zespół rozumie zakres pracy.</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01" name="Obraz 400"/>
          <p:cNvPicPr/>
          <p:nvPr/>
        </p:nvPicPr>
        <p:blipFill>
          <a:blip r:embed="rId2"/>
          <a:stretch/>
        </p:blipFill>
        <p:spPr>
          <a:xfrm>
            <a:off x="7740000" y="1036800"/>
            <a:ext cx="4318920" cy="5803560"/>
          </a:xfrm>
          <a:prstGeom prst="rect">
            <a:avLst/>
          </a:prstGeom>
          <a:ln w="0">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Prostokąt 401"/>
          <p:cNvSpPr/>
          <p:nvPr/>
        </p:nvSpPr>
        <p:spPr>
          <a:xfrm>
            <a:off x="540000" y="720000"/>
            <a:ext cx="863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Polecenie pisemne wykonania pracy</a:t>
            </a:r>
            <a:endParaRPr lang="pl-PL" sz="2800" b="0" strike="noStrike" spc="-1">
              <a:latin typeface="Arial"/>
            </a:endParaRPr>
          </a:p>
        </p:txBody>
      </p:sp>
      <p:sp>
        <p:nvSpPr>
          <p:cNvPr id="403" name="Prostokąt 402"/>
          <p:cNvSpPr/>
          <p:nvPr/>
        </p:nvSpPr>
        <p:spPr>
          <a:xfrm>
            <a:off x="540360" y="1440000"/>
            <a:ext cx="7018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8. Warunki bezpiecznego wykonania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Informacja o zagrożeniach, wymaganych środkach ochrony, sposobie wygrodzenia strefy pracy, zabezpieczeniu otoczenia i elementów pod napięciem. Dokument kwalifikacyjny wymaga, aby pracownik weryfikował polecenie w kontekście bezpieczeństwa wykonania pracy PPN.</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9. Wymagany sprzęt, narzędzia i ŚOI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Rękawice dielektryczne, osłony twarzy, odzież trudnopalna, narzędzia izolowane, sprzęt dielektryczny, osłony i zabezpieczenia. Dokumentacja dla większości operatorów wskazuje na obowiązek doboru i sprawdzenia stanu technicznego sprzętu ochronnego oraz narzędzi przed rozpoczęciem pracy i umieszczenie informacji na ten temat także w Poleceniu pisemnym wykonania pracy.</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04" name="Obraz 403"/>
          <p:cNvPicPr/>
          <p:nvPr/>
        </p:nvPicPr>
        <p:blipFill>
          <a:blip r:embed="rId2"/>
          <a:stretch/>
        </p:blipFill>
        <p:spPr>
          <a:xfrm>
            <a:off x="7740000" y="1036800"/>
            <a:ext cx="4318920" cy="5803560"/>
          </a:xfrm>
          <a:prstGeom prst="rect">
            <a:avLst/>
          </a:prstGeom>
          <a:ln w="0">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 name="Prostokąt 404"/>
          <p:cNvSpPr/>
          <p:nvPr/>
        </p:nvSpPr>
        <p:spPr>
          <a:xfrm>
            <a:off x="540000" y="720000"/>
            <a:ext cx="863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Polecenie pisemne wykonania pracy</a:t>
            </a:r>
            <a:endParaRPr lang="pl-PL" sz="2800" b="0" strike="noStrike" spc="-1">
              <a:latin typeface="Arial"/>
            </a:endParaRPr>
          </a:p>
        </p:txBody>
      </p:sp>
      <p:sp>
        <p:nvSpPr>
          <p:cNvPr id="406" name="Prostokąt 405"/>
          <p:cNvSpPr/>
          <p:nvPr/>
        </p:nvSpPr>
        <p:spPr>
          <a:xfrm>
            <a:off x="540360" y="1440000"/>
            <a:ext cx="7018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10. Warunki rozpoczęcia, przerwania i wznowienia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Zgoda koordynującego, sprawdzenie warunków atmosferycznych, oświetlenia, łączności i gotowości zespołu. Koordynujący przyjmuje meldunki o przerwach, wznowieniach i zakończeniu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11. Sposób zakończenia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Likwidacja strefy pracy, kontrola wykonania, uporządkowanie stanowiska, powiadomienie koordynującego i zwrot polecenia. W instrukcjach operatorów sieci wskazano często, że kierujący zespołem odpowiada m.in. za likwidację strefy pracy, powiadomienie koordynującego i zwrócenie polecenia poleceniodawcy.</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07" name="Obraz 406"/>
          <p:cNvPicPr/>
          <p:nvPr/>
        </p:nvPicPr>
        <p:blipFill>
          <a:blip r:embed="rId2"/>
          <a:stretch/>
        </p:blipFill>
        <p:spPr>
          <a:xfrm>
            <a:off x="7740000" y="1036800"/>
            <a:ext cx="4318920" cy="5803560"/>
          </a:xfrm>
          <a:prstGeom prst="rect">
            <a:avLst/>
          </a:prstGeom>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ytuł 1_73"/>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90000"/>
              </a:lnSpc>
            </a:pPr>
            <a:r>
              <a:rPr lang="pl-PL" sz="4400" b="1" strike="noStrike" spc="-1">
                <a:solidFill>
                  <a:srgbClr val="000000"/>
                </a:solidFill>
                <a:latin typeface="Aptos Display"/>
                <a:ea typeface="DejaVu Sans"/>
              </a:rPr>
              <a:t>Procedury Prac Pod Napięciem </a:t>
            </a:r>
            <a:endParaRPr lang="pl-PL" sz="4400" b="0" strike="noStrike" spc="-1">
              <a:latin typeface="Arial"/>
            </a:endParaRPr>
          </a:p>
        </p:txBody>
      </p:sp>
      <p:sp>
        <p:nvSpPr>
          <p:cNvPr id="92" name="Symbol zastępczy zawartości 2_64"/>
          <p:cNvSpPr/>
          <p:nvPr/>
        </p:nvSpPr>
        <p:spPr>
          <a:xfrm>
            <a:off x="838080" y="182556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r>
              <a:rPr lang="pl-PL" sz="2800" b="0" strike="noStrike" spc="-1" dirty="0">
                <a:solidFill>
                  <a:srgbClr val="000000"/>
                </a:solidFill>
                <a:latin typeface="Aptos"/>
                <a:ea typeface="DejaVu Sans"/>
              </a:rPr>
              <a:t>Procedura Prac Pod Napięciem dostępna jest na stronach operatorów. Kursant powinien zaznajomić się z każdym z dokumentów:</a:t>
            </a:r>
            <a:endParaRPr lang="pl-PL" sz="2800" b="0" strike="noStrike" spc="-1" dirty="0">
              <a:latin typeface="Arial"/>
            </a:endParaRPr>
          </a:p>
          <a:p>
            <a:pPr>
              <a:lnSpc>
                <a:spcPct val="90000"/>
              </a:lnSpc>
              <a:spcBef>
                <a:spcPts val="1001"/>
              </a:spcBef>
            </a:pPr>
            <a:r>
              <a:rPr lang="pl-PL" sz="1600" b="0" u="sng" strike="noStrike" spc="-1" dirty="0">
                <a:solidFill>
                  <a:srgbClr val="467886"/>
                </a:solidFill>
                <a:uFillTx/>
                <a:ea typeface="DejaVu Sans"/>
                <a:hlinkClick r:id="rId2"/>
              </a:rPr>
              <a:t>https://www.tauron-dystrybucja.pl/uslugi-dystrybucyjne/iobp</a:t>
            </a:r>
            <a:endParaRPr lang="pl-PL" sz="1600" b="0" strike="noStrike" spc="-1" dirty="0"/>
          </a:p>
          <a:p>
            <a:pPr>
              <a:lnSpc>
                <a:spcPct val="90000"/>
              </a:lnSpc>
              <a:spcBef>
                <a:spcPts val="1001"/>
              </a:spcBef>
            </a:pPr>
            <a:r>
              <a:rPr lang="pl-PL" sz="1600" b="0" strike="noStrike" spc="-1" dirty="0">
                <a:solidFill>
                  <a:srgbClr val="000000"/>
                </a:solidFill>
                <a:ea typeface="DejaVu Sans"/>
                <a:hlinkClick r:id="rId3"/>
              </a:rPr>
              <a:t>https://www.operator.enea.pl/uslugi-dystrybucyjne/instrukcje-i-standardy/prace-pod-napieciem</a:t>
            </a:r>
            <a:r>
              <a:rPr lang="pl-PL" sz="1600" b="0" strike="noStrike" spc="-1" dirty="0">
                <a:solidFill>
                  <a:srgbClr val="000000"/>
                </a:solidFill>
                <a:ea typeface="DejaVu Sans"/>
              </a:rPr>
              <a:t> </a:t>
            </a:r>
            <a:endParaRPr lang="pl-PL" sz="1600" b="0" strike="noStrike" spc="-1" dirty="0"/>
          </a:p>
          <a:p>
            <a:pPr>
              <a:lnSpc>
                <a:spcPct val="90000"/>
              </a:lnSpc>
              <a:spcBef>
                <a:spcPts val="1001"/>
              </a:spcBef>
            </a:pPr>
            <a:r>
              <a:rPr lang="pl-PL" sz="1600" b="0" u="sng" strike="noStrike" spc="-1" dirty="0">
                <a:solidFill>
                  <a:srgbClr val="467886"/>
                </a:solidFill>
                <a:uFillTx/>
                <a:ea typeface="DejaVu Sans"/>
                <a:hlinkClick r:id="rId4"/>
              </a:rPr>
              <a:t>https://www.energa-operator.pl/upload/wysiwyg/dokumenty_do_pobrania/centrum_informacji/instrukcje/instrukcja_prac_pod_napieciem_do_1kV.pdf</a:t>
            </a:r>
            <a:endParaRPr lang="pl-PL" sz="1600" b="0" strike="noStrike" spc="-1" dirty="0"/>
          </a:p>
          <a:p>
            <a:pPr>
              <a:lnSpc>
                <a:spcPct val="90000"/>
              </a:lnSpc>
              <a:spcBef>
                <a:spcPts val="1001"/>
              </a:spcBef>
            </a:pPr>
            <a:endParaRPr lang="pl-PL" sz="1800" b="0" strike="noStrike" spc="-1" dirty="0">
              <a:latin typeface="Arial"/>
            </a:endParaRPr>
          </a:p>
          <a:p>
            <a:pPr>
              <a:lnSpc>
                <a:spcPct val="90000"/>
              </a:lnSpc>
              <a:spcBef>
                <a:spcPts val="1001"/>
              </a:spcBef>
            </a:pPr>
            <a:endParaRPr lang="pl-PL" sz="1800" b="0" strike="noStrike" spc="-1" dirty="0">
              <a:latin typeface="Arial"/>
            </a:endParaRPr>
          </a:p>
          <a:p>
            <a:pPr>
              <a:lnSpc>
                <a:spcPct val="90000"/>
              </a:lnSpc>
              <a:spcBef>
                <a:spcPts val="1001"/>
              </a:spcBef>
            </a:pPr>
            <a:endParaRPr lang="pl-PL" sz="1800" b="0" strike="noStrike" spc="-1" dirty="0">
              <a:latin typeface="Arial"/>
            </a:endParaRPr>
          </a:p>
        </p:txBody>
      </p:sp>
      <p:sp>
        <p:nvSpPr>
          <p:cNvPr id="93" name="Prostokąt 92"/>
          <p:cNvSpPr/>
          <p:nvPr/>
        </p:nvSpPr>
        <p:spPr>
          <a:xfrm>
            <a:off x="839880" y="4680000"/>
            <a:ext cx="10509840" cy="107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600" b="0" strike="noStrike" spc="-1" dirty="0">
                <a:solidFill>
                  <a:srgbClr val="000000"/>
                </a:solidFill>
                <a:ea typeface="DejaVu Sans"/>
                <a:hlinkClick r:id="rId5"/>
              </a:rPr>
              <a:t>https://pgedystrybucja.pl/content/download/a567458cc6db7376a570cd819bd5ba07/file/INSTRUKCJA_PPN_do_1_kV__Zacznik_nr_1_do_Z_14-15.pdf?inLanguage=pol-PL&amp;version=2&amp;contentId=1374</a:t>
            </a:r>
            <a:r>
              <a:rPr lang="pl-PL" sz="1600" b="0" strike="noStrike" spc="-1" dirty="0">
                <a:solidFill>
                  <a:srgbClr val="000000"/>
                </a:solidFill>
                <a:ea typeface="DejaVu Sans"/>
              </a:rPr>
              <a:t> </a:t>
            </a:r>
            <a:endParaRPr lang="pl-PL" sz="1600" b="0" strike="noStrike" spc="-1"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Prostokąt 407"/>
          <p:cNvSpPr/>
          <p:nvPr/>
        </p:nvSpPr>
        <p:spPr>
          <a:xfrm>
            <a:off x="540000" y="720000"/>
            <a:ext cx="863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Polecenie pisemne wykonania pracy</a:t>
            </a:r>
            <a:endParaRPr lang="pl-PL" sz="2800" b="0" strike="noStrike" spc="-1">
              <a:latin typeface="Arial"/>
            </a:endParaRPr>
          </a:p>
        </p:txBody>
      </p:sp>
      <p:sp>
        <p:nvSpPr>
          <p:cNvPr id="409" name="Prostokąt 408"/>
          <p:cNvSpPr/>
          <p:nvPr/>
        </p:nvSpPr>
        <p:spPr>
          <a:xfrm>
            <a:off x="540000" y="1587960"/>
            <a:ext cx="7018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12. Potwierdzenia i podpisy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Podpis poleceniodawcy, potwierdzenie przyjęcia polecenia, potwierdzenie zapoznania zespołu z zagrożeniami, zgoda na rozpoczęcie oraz potwierdzenie zakończenia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O kolejności realizacji technologii PPN decyduje Kierujący zespołem.</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Dopuszcza sie wykonanie cześci pracy określonej w technologii PPN lub łączenie kilku technologii PPN bądź ich cześci.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10" name="Obraz 409"/>
          <p:cNvPicPr/>
          <p:nvPr/>
        </p:nvPicPr>
        <p:blipFill>
          <a:blip r:embed="rId2"/>
          <a:stretch/>
        </p:blipFill>
        <p:spPr>
          <a:xfrm>
            <a:off x="7740000" y="1036800"/>
            <a:ext cx="4318920" cy="5803560"/>
          </a:xfrm>
          <a:prstGeom prst="rect">
            <a:avLst/>
          </a:prstGeom>
          <a:ln w="0">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 name="Obraz 410"/>
          <p:cNvPicPr/>
          <p:nvPr/>
        </p:nvPicPr>
        <p:blipFill>
          <a:blip r:embed="rId2"/>
          <a:stretch/>
        </p:blipFill>
        <p:spPr>
          <a:xfrm rot="5398200">
            <a:off x="6473520" y="1068120"/>
            <a:ext cx="4314600" cy="6856920"/>
          </a:xfrm>
          <a:prstGeom prst="rect">
            <a:avLst/>
          </a:prstGeom>
          <a:ln w="0">
            <a:noFill/>
          </a:ln>
        </p:spPr>
      </p:pic>
      <p:pic>
        <p:nvPicPr>
          <p:cNvPr id="412" name="Obraz 411"/>
          <p:cNvPicPr/>
          <p:nvPr/>
        </p:nvPicPr>
        <p:blipFill>
          <a:blip r:embed="rId3"/>
          <a:stretch/>
        </p:blipFill>
        <p:spPr>
          <a:xfrm>
            <a:off x="180000" y="1035720"/>
            <a:ext cx="4318920" cy="5803560"/>
          </a:xfrm>
          <a:prstGeom prst="rect">
            <a:avLst/>
          </a:prstGeom>
          <a:ln w="0">
            <a:noFill/>
          </a:ln>
        </p:spPr>
      </p:pic>
      <p:sp>
        <p:nvSpPr>
          <p:cNvPr id="413" name="Prostokąt 412"/>
          <p:cNvSpPr/>
          <p:nvPr/>
        </p:nvSpPr>
        <p:spPr>
          <a:xfrm>
            <a:off x="4860000" y="849240"/>
            <a:ext cx="7231680" cy="590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Polecenie pisemne wykonania pracy</a:t>
            </a:r>
            <a:endParaRPr lang="pl-PL" sz="2800" b="0" strike="noStrike" spc="-1">
              <a:latin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Prostokąt 413"/>
          <p:cNvSpPr/>
          <p:nvPr/>
        </p:nvSpPr>
        <p:spPr>
          <a:xfrm>
            <a:off x="540000" y="720000"/>
            <a:ext cx="863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Karta technologiczna</a:t>
            </a:r>
            <a:endParaRPr lang="pl-PL" sz="2800" b="0" strike="noStrike" spc="-1">
              <a:latin typeface="Arial"/>
            </a:endParaRPr>
          </a:p>
        </p:txBody>
      </p:sp>
      <p:sp>
        <p:nvSpPr>
          <p:cNvPr id="415" name="Prostokąt 414"/>
          <p:cNvSpPr/>
          <p:nvPr/>
        </p:nvSpPr>
        <p:spPr>
          <a:xfrm>
            <a:off x="540000" y="1587960"/>
            <a:ext cx="7018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416" name="Prostokąt 415"/>
          <p:cNvSpPr/>
          <p:nvPr/>
        </p:nvSpPr>
        <p:spPr>
          <a:xfrm>
            <a:off x="180000" y="1557360"/>
            <a:ext cx="11766960" cy="60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Karta opisuje sposób wykonania konkretnej czynności: skład zespołu, narzędzia, sprzęt, kolejność działań i zasady zakończenia pracy. Przykładowa karta technologiczna Operatora ENEA.</a:t>
            </a:r>
            <a:endParaRPr lang="pl-PL" sz="1800" b="0" strike="noStrike" spc="-1">
              <a:latin typeface="Arial"/>
            </a:endParaRPr>
          </a:p>
        </p:txBody>
      </p:sp>
      <p:pic>
        <p:nvPicPr>
          <p:cNvPr id="417" name="Obraz 416"/>
          <p:cNvPicPr/>
          <p:nvPr/>
        </p:nvPicPr>
        <p:blipFill>
          <a:blip r:embed="rId2"/>
          <a:stretch/>
        </p:blipFill>
        <p:spPr>
          <a:xfrm>
            <a:off x="180000" y="2566080"/>
            <a:ext cx="2519280" cy="4093200"/>
          </a:xfrm>
          <a:prstGeom prst="rect">
            <a:avLst/>
          </a:prstGeom>
          <a:ln w="0">
            <a:noFill/>
          </a:ln>
        </p:spPr>
      </p:pic>
      <p:pic>
        <p:nvPicPr>
          <p:cNvPr id="418" name="Obraz 417"/>
          <p:cNvPicPr/>
          <p:nvPr/>
        </p:nvPicPr>
        <p:blipFill>
          <a:blip r:embed="rId3"/>
          <a:stretch/>
        </p:blipFill>
        <p:spPr>
          <a:xfrm>
            <a:off x="3780000" y="2216880"/>
            <a:ext cx="3059280" cy="4442400"/>
          </a:xfrm>
          <a:prstGeom prst="rect">
            <a:avLst/>
          </a:prstGeom>
          <a:ln w="0">
            <a:noFill/>
          </a:ln>
        </p:spPr>
      </p:pic>
      <p:pic>
        <p:nvPicPr>
          <p:cNvPr id="419" name="Obraz 418"/>
          <p:cNvPicPr/>
          <p:nvPr/>
        </p:nvPicPr>
        <p:blipFill>
          <a:blip r:embed="rId4"/>
          <a:stretch/>
        </p:blipFill>
        <p:spPr>
          <a:xfrm>
            <a:off x="8695800" y="2304360"/>
            <a:ext cx="3003480" cy="4534920"/>
          </a:xfrm>
          <a:prstGeom prst="rect">
            <a:avLst/>
          </a:prstGeom>
          <a:ln w="0">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Prostokąt 419"/>
          <p:cNvSpPr/>
          <p:nvPr/>
        </p:nvSpPr>
        <p:spPr>
          <a:xfrm>
            <a:off x="540000" y="720000"/>
            <a:ext cx="863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Instrukcje operatorów sieci</a:t>
            </a:r>
            <a:endParaRPr lang="pl-PL" sz="2800" b="0" strike="noStrike" spc="-1">
              <a:latin typeface="Arial"/>
            </a:endParaRPr>
          </a:p>
        </p:txBody>
      </p:sp>
      <p:sp>
        <p:nvSpPr>
          <p:cNvPr id="421" name="Prostokąt 420"/>
          <p:cNvSpPr/>
          <p:nvPr/>
        </p:nvSpPr>
        <p:spPr>
          <a:xfrm>
            <a:off x="540000" y="1587960"/>
            <a:ext cx="7018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422" name="Prostokąt 421"/>
          <p:cNvSpPr/>
          <p:nvPr/>
        </p:nvSpPr>
        <p:spPr>
          <a:xfrm>
            <a:off x="180000" y="1557360"/>
            <a:ext cx="11766960" cy="857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Każdy operator posiada własną procedurę PPN. Monter musi pracować według instrukcji obowiązującej na danym obiekcie. Instrukcja zawiera m.in.. Karty technologiczne oraz wszystkie procedury wyznaczone przez operatora sieci. </a:t>
            </a:r>
            <a:endParaRPr lang="pl-PL" sz="1800" b="0" strike="noStrike" spc="-1">
              <a:latin typeface="Arial"/>
            </a:endParaRPr>
          </a:p>
        </p:txBody>
      </p:sp>
      <p:pic>
        <p:nvPicPr>
          <p:cNvPr id="423" name="Obraz 422"/>
          <p:cNvPicPr/>
          <p:nvPr/>
        </p:nvPicPr>
        <p:blipFill>
          <a:blip r:embed="rId2"/>
          <a:stretch/>
        </p:blipFill>
        <p:spPr>
          <a:xfrm>
            <a:off x="131760" y="2448360"/>
            <a:ext cx="3107520" cy="4408920"/>
          </a:xfrm>
          <a:prstGeom prst="rect">
            <a:avLst/>
          </a:prstGeom>
          <a:ln w="0">
            <a:noFill/>
          </a:ln>
        </p:spPr>
      </p:pic>
      <p:pic>
        <p:nvPicPr>
          <p:cNvPr id="424" name="Obraz 423"/>
          <p:cNvPicPr/>
          <p:nvPr/>
        </p:nvPicPr>
        <p:blipFill>
          <a:blip r:embed="rId3"/>
          <a:stretch/>
        </p:blipFill>
        <p:spPr>
          <a:xfrm>
            <a:off x="3429360" y="2854440"/>
            <a:ext cx="4685400" cy="2275560"/>
          </a:xfrm>
          <a:prstGeom prst="rect">
            <a:avLst/>
          </a:prstGeom>
          <a:ln w="0">
            <a:noFill/>
          </a:ln>
        </p:spPr>
      </p:pic>
      <p:pic>
        <p:nvPicPr>
          <p:cNvPr id="425" name="Obraz 424"/>
          <p:cNvPicPr/>
          <p:nvPr/>
        </p:nvPicPr>
        <p:blipFill>
          <a:blip r:embed="rId4"/>
          <a:stretch/>
        </p:blipFill>
        <p:spPr>
          <a:xfrm>
            <a:off x="8820000" y="2160000"/>
            <a:ext cx="2879280" cy="4641840"/>
          </a:xfrm>
          <a:prstGeom prst="rect">
            <a:avLst/>
          </a:prstGeom>
          <a:ln w="0">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 name="Prostokąt 425"/>
          <p:cNvSpPr/>
          <p:nvPr/>
        </p:nvSpPr>
        <p:spPr>
          <a:xfrm>
            <a:off x="900000" y="720000"/>
            <a:ext cx="719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Odprawa zespołu przed pracą PPN</a:t>
            </a:r>
            <a:endParaRPr lang="pl-PL" sz="2800" b="0" strike="noStrike" spc="-1">
              <a:latin typeface="Arial"/>
            </a:endParaRPr>
          </a:p>
        </p:txBody>
      </p:sp>
      <p:sp>
        <p:nvSpPr>
          <p:cNvPr id="427" name="Prostokąt 426"/>
          <p:cNvSpPr/>
          <p:nvPr/>
        </p:nvSpPr>
        <p:spPr>
          <a:xfrm>
            <a:off x="720000" y="196056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Odprawa przed pracą pod napięciem (PPN) to kluczowy moment dla zapewnienia bezpieczeństwa elektromonterów. Powinna trwać około 10-15 minut i obejmować weryfikację uprawnień, dokładne omówienie zakresu prac według karty technologicznej, sprawdzenie środków ochrony indywidualnej oraz potwierdzenie łączności w zespole.</a:t>
            </a:r>
            <a:endParaRPr lang="pl-PL" sz="1800" b="0" strike="noStrike" spc="-1">
              <a:latin typeface="Arial"/>
            </a:endParaRPr>
          </a:p>
        </p:txBody>
      </p:sp>
      <p:sp>
        <p:nvSpPr>
          <p:cNvPr id="428" name="Prostokąt 427"/>
          <p:cNvSpPr/>
          <p:nvPr/>
        </p:nvSpPr>
        <p:spPr>
          <a:xfrm>
            <a:off x="128520" y="6521480"/>
            <a:ext cx="9218680" cy="34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https://uprawnienia-budowlane.com/uprawnienia-elektryczne/</a:t>
            </a:r>
            <a:endParaRPr lang="pl-PL" sz="1800" b="0" strike="noStrike" spc="-1" dirty="0">
              <a:latin typeface="Arial"/>
            </a:endParaRPr>
          </a:p>
        </p:txBody>
      </p:sp>
      <p:pic>
        <p:nvPicPr>
          <p:cNvPr id="429" name="Obraz 428"/>
          <p:cNvPicPr/>
          <p:nvPr/>
        </p:nvPicPr>
        <p:blipFill>
          <a:blip r:embed="rId2"/>
          <a:stretch/>
        </p:blipFill>
        <p:spPr>
          <a:xfrm>
            <a:off x="5940000" y="3060000"/>
            <a:ext cx="5792760" cy="3360600"/>
          </a:xfrm>
          <a:prstGeom prst="rect">
            <a:avLst/>
          </a:prstGeom>
          <a:ln w="0">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Prostokąt 429"/>
          <p:cNvSpPr/>
          <p:nvPr/>
        </p:nvSpPr>
        <p:spPr>
          <a:xfrm>
            <a:off x="900000" y="736200"/>
            <a:ext cx="719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Odprawa zespołu przed pracą PPN</a:t>
            </a:r>
            <a:endParaRPr lang="pl-PL" sz="2800" b="0" strike="noStrike" spc="-1">
              <a:latin typeface="Arial"/>
            </a:endParaRPr>
          </a:p>
        </p:txBody>
      </p:sp>
      <p:sp>
        <p:nvSpPr>
          <p:cNvPr id="431" name="Prostokąt 430"/>
          <p:cNvSpPr/>
          <p:nvPr/>
        </p:nvSpPr>
        <p:spPr>
          <a:xfrm>
            <a:off x="720000" y="197676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1.</a:t>
            </a:r>
            <a:r>
              <a:rPr lang="pl-PL" sz="1800" b="0" strike="noStrike" spc="-1">
                <a:solidFill>
                  <a:srgbClr val="000000"/>
                </a:solidFill>
                <a:latin typeface="Arial"/>
                <a:ea typeface="DejaVu Sans"/>
              </a:rPr>
              <a:t> </a:t>
            </a:r>
            <a:r>
              <a:rPr lang="pl-PL" sz="1800" b="1" strike="noStrike" spc="-1">
                <a:solidFill>
                  <a:srgbClr val="000000"/>
                </a:solidFill>
                <a:latin typeface="Arial"/>
                <a:ea typeface="DejaVu Sans"/>
              </a:rPr>
              <a:t>Sprawdzenie zespołu i gotowości psychofizycznej</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r>
              <a:rPr lang="pl-PL" sz="1800" b="1" strike="noStrike" spc="-1">
                <a:solidFill>
                  <a:srgbClr val="000000"/>
                </a:solidFill>
                <a:latin typeface="Arial"/>
                <a:ea typeface="DejaVu Sans"/>
              </a:rPr>
              <a:t>Obecność i uprawnienia:</a:t>
            </a:r>
            <a:r>
              <a:rPr lang="pl-PL" sz="1800" b="0" strike="noStrike" spc="-1">
                <a:solidFill>
                  <a:srgbClr val="000000"/>
                </a:solidFill>
                <a:latin typeface="Arial"/>
                <a:ea typeface="DejaVu Sans"/>
              </a:rPr>
              <a:t> Sprawdzenie, czy każdy pracownik posiada ważne świadectwo kwalifikacyjne (np. SEP) oraz odpowiednie przeszkolenie stanowiskowe do technologii PPN.</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t>
            </a:r>
            <a:r>
              <a:rPr lang="pl-PL" sz="1800" b="1" strike="noStrike" spc="-1">
                <a:solidFill>
                  <a:srgbClr val="000000"/>
                </a:solidFill>
                <a:latin typeface="Arial"/>
                <a:ea typeface="DejaVu Sans"/>
              </a:rPr>
              <a:t>Stan zdrowia</a:t>
            </a:r>
            <a:r>
              <a:rPr lang="pl-PL" sz="1800" b="0" strike="noStrike" spc="-1">
                <a:solidFill>
                  <a:srgbClr val="000000"/>
                </a:solidFill>
                <a:latin typeface="Arial"/>
                <a:ea typeface="DejaVu Sans"/>
              </a:rPr>
              <a:t>: Ocena dyspozycji i samopoczucia pracowników (brak zmęczenia, wpływu leków)</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2. Omówienie zakresu i technologii pracy</a:t>
            </a:r>
            <a:endParaRPr lang="pl-PL" sz="1800" b="0" strike="noStrike" spc="-1">
              <a:latin typeface="Arial"/>
            </a:endParaRPr>
          </a:p>
          <a:p>
            <a:pPr>
              <a:lnSpc>
                <a:spcPct val="100000"/>
              </a:lnSpc>
            </a:pPr>
            <a:r>
              <a:rPr lang="pl-PL" sz="1800" b="1" strike="noStrike" spc="-1">
                <a:solidFill>
                  <a:srgbClr val="000000"/>
                </a:solidFill>
                <a:latin typeface="Arial"/>
                <a:ea typeface="DejaVu Sans"/>
              </a:rPr>
              <a:t>- Weryfikacja zadania:</a:t>
            </a:r>
            <a:r>
              <a:rPr lang="pl-PL" sz="1800" b="0" strike="noStrike" spc="-1">
                <a:solidFill>
                  <a:srgbClr val="000000"/>
                </a:solidFill>
                <a:latin typeface="Arial"/>
                <a:ea typeface="DejaVu Sans"/>
              </a:rPr>
              <a:t> Jasne odczytanie polecenia pisemnego.</a:t>
            </a:r>
            <a:endParaRPr lang="pl-PL" sz="1800" b="0" strike="noStrike" spc="-1">
              <a:latin typeface="Arial"/>
            </a:endParaRPr>
          </a:p>
          <a:p>
            <a:pPr>
              <a:lnSpc>
                <a:spcPct val="100000"/>
              </a:lnSpc>
            </a:pPr>
            <a:r>
              <a:rPr lang="pl-PL" sz="1800" b="1" strike="noStrike" spc="-1">
                <a:solidFill>
                  <a:srgbClr val="000000"/>
                </a:solidFill>
                <a:latin typeface="Arial"/>
                <a:ea typeface="DejaVu Sans"/>
              </a:rPr>
              <a:t>- Karta technologiczna:</a:t>
            </a:r>
            <a:r>
              <a:rPr lang="pl-PL" sz="1800" b="0" strike="noStrike" spc="-1">
                <a:solidFill>
                  <a:srgbClr val="000000"/>
                </a:solidFill>
                <a:latin typeface="Arial"/>
                <a:ea typeface="DejaVu Sans"/>
              </a:rPr>
              <a:t> Przypomnienie krok po kroku procedury wykonania prac, zgodnie z wytycznymi odpowiedniego operatora sieci (np. Instrukcja PPN PGE Dystrybucja lub Instrukcja IOBP TAURON Dystrybucja).</a:t>
            </a:r>
            <a:endParaRPr lang="pl-PL" sz="1800" b="0" strike="noStrike" spc="-1">
              <a:latin typeface="Arial"/>
            </a:endParaRPr>
          </a:p>
          <a:p>
            <a:pPr>
              <a:lnSpc>
                <a:spcPct val="100000"/>
              </a:lnSpc>
            </a:pPr>
            <a:r>
              <a:rPr lang="pl-PL" sz="1800" b="1" strike="noStrike" spc="-1">
                <a:solidFill>
                  <a:srgbClr val="000000"/>
                </a:solidFill>
                <a:latin typeface="Arial"/>
                <a:ea typeface="DejaVu Sans"/>
              </a:rPr>
              <a:t>- Identyfikacja zagrożeń:</a:t>
            </a:r>
            <a:r>
              <a:rPr lang="pl-PL" sz="1800" b="0" strike="noStrike" spc="-1">
                <a:solidFill>
                  <a:srgbClr val="000000"/>
                </a:solidFill>
                <a:latin typeface="Arial"/>
                <a:ea typeface="DejaVu Sans"/>
              </a:rPr>
              <a:t> Wskazanie elementów znajdujących się pod napięciem, strefy pracy oraz dróg bezpiecznego wycofania</a:t>
            </a:r>
            <a:endParaRPr lang="pl-PL" sz="1800" b="0" strike="noStrike" spc="-1">
              <a:latin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 name="Prostokąt 431"/>
          <p:cNvSpPr/>
          <p:nvPr/>
        </p:nvSpPr>
        <p:spPr>
          <a:xfrm>
            <a:off x="900000" y="736200"/>
            <a:ext cx="719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Odprawa zespołu przed pracą PPN</a:t>
            </a:r>
            <a:endParaRPr lang="pl-PL" sz="2800" b="0" strike="noStrike" spc="-1">
              <a:latin typeface="Arial"/>
            </a:endParaRPr>
          </a:p>
        </p:txBody>
      </p:sp>
      <p:sp>
        <p:nvSpPr>
          <p:cNvPr id="433" name="Prostokąt 432"/>
          <p:cNvSpPr/>
          <p:nvPr/>
        </p:nvSpPr>
        <p:spPr>
          <a:xfrm>
            <a:off x="720000" y="197676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3.</a:t>
            </a:r>
            <a:r>
              <a:rPr lang="pl-PL" sz="1800" b="0" strike="noStrike" spc="-1">
                <a:solidFill>
                  <a:srgbClr val="000000"/>
                </a:solidFill>
                <a:latin typeface="Arial"/>
                <a:ea typeface="DejaVu Sans"/>
              </a:rPr>
              <a:t> </a:t>
            </a:r>
            <a:r>
              <a:rPr lang="pl-PL" sz="1800" b="1" strike="noStrike" spc="-1">
                <a:solidFill>
                  <a:srgbClr val="000000"/>
                </a:solidFill>
                <a:latin typeface="Arial"/>
                <a:ea typeface="DejaVu Sans"/>
              </a:rPr>
              <a:t>Środki Ochrony Indywidualnej (ŚOI) i sprzęt</a:t>
            </a:r>
            <a:endParaRPr lang="pl-PL" sz="1800" b="0" strike="noStrike" spc="-1">
              <a:latin typeface="Arial"/>
            </a:endParaRPr>
          </a:p>
          <a:p>
            <a:pPr>
              <a:lnSpc>
                <a:spcPct val="100000"/>
              </a:lnSpc>
            </a:pPr>
            <a:r>
              <a:rPr lang="pl-PL" sz="1800" b="1" strike="noStrike" spc="-1">
                <a:solidFill>
                  <a:srgbClr val="000000"/>
                </a:solidFill>
                <a:latin typeface="Arial"/>
                <a:ea typeface="DejaVu Sans"/>
              </a:rPr>
              <a:t>- Odzież i osłony:</a:t>
            </a:r>
            <a:r>
              <a:rPr lang="pl-PL" sz="1800" b="0" strike="noStrike" spc="-1">
                <a:solidFill>
                  <a:srgbClr val="000000"/>
                </a:solidFill>
                <a:latin typeface="Arial"/>
                <a:ea typeface="DejaVu Sans"/>
              </a:rPr>
              <a:t> Weryfikacja czy każdy ma odzież trudnopalną, obuwie elektroizolacyjne, kask z osłoną twarzy (zgodny z normą EN 50365) oraz rękawice elektroizolacyjne.</a:t>
            </a:r>
            <a:endParaRPr lang="pl-PL" sz="1800" b="0" strike="noStrike" spc="-1">
              <a:latin typeface="Arial"/>
            </a:endParaRPr>
          </a:p>
          <a:p>
            <a:pPr>
              <a:lnSpc>
                <a:spcPct val="100000"/>
              </a:lnSpc>
            </a:pPr>
            <a:r>
              <a:rPr lang="pl-PL" sz="1800" b="1" strike="noStrike" spc="-1">
                <a:solidFill>
                  <a:srgbClr val="000000"/>
                </a:solidFill>
                <a:latin typeface="Arial"/>
                <a:ea typeface="DejaVu Sans"/>
              </a:rPr>
              <a:t>- Metalowe elementy:</a:t>
            </a:r>
            <a:r>
              <a:rPr lang="pl-PL" sz="1800" b="0" strike="noStrike" spc="-1">
                <a:solidFill>
                  <a:srgbClr val="000000"/>
                </a:solidFill>
                <a:latin typeface="Arial"/>
                <a:ea typeface="DejaVu Sans"/>
              </a:rPr>
              <a:t> Bezwzględne sprawdzenie czy wszyscy zdjęli przedmioty przewodzące prąd (zegarki, obrączki, łańcuszki).</a:t>
            </a:r>
            <a:endParaRPr lang="pl-PL" sz="1800" b="0" strike="noStrike" spc="-1">
              <a:latin typeface="Arial"/>
            </a:endParaRPr>
          </a:p>
          <a:p>
            <a:pPr>
              <a:lnSpc>
                <a:spcPct val="100000"/>
              </a:lnSpc>
            </a:pPr>
            <a:r>
              <a:rPr lang="pl-PL" sz="1800" b="1" strike="noStrike" spc="-1">
                <a:solidFill>
                  <a:srgbClr val="000000"/>
                </a:solidFill>
                <a:latin typeface="Arial"/>
                <a:ea typeface="DejaVu Sans"/>
              </a:rPr>
              <a:t>- Sprzęt i narzędzia: </a:t>
            </a:r>
            <a:r>
              <a:rPr lang="pl-PL" sz="1800" b="0" strike="noStrike" spc="-1">
                <a:solidFill>
                  <a:srgbClr val="000000"/>
                </a:solidFill>
                <a:latin typeface="Arial"/>
                <a:ea typeface="DejaVu Sans"/>
              </a:rPr>
              <a:t>Potwierdzenie sprawności i aktualnych badań izolacyjnych narzędzi oraz sprzętu pomocniczego.</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4. Warunki atmosferyczne i logistyka</a:t>
            </a:r>
            <a:endParaRPr lang="pl-PL" sz="1800" b="0" strike="noStrike" spc="-1">
              <a:latin typeface="Arial"/>
            </a:endParaRPr>
          </a:p>
          <a:p>
            <a:pPr>
              <a:lnSpc>
                <a:spcPct val="100000"/>
              </a:lnSpc>
            </a:pPr>
            <a:r>
              <a:rPr lang="pl-PL" sz="1800" b="1" strike="noStrike" spc="-1">
                <a:solidFill>
                  <a:srgbClr val="000000"/>
                </a:solidFill>
                <a:latin typeface="Arial"/>
                <a:ea typeface="DejaVu Sans"/>
              </a:rPr>
              <a:t>- Pogoda:</a:t>
            </a:r>
            <a:r>
              <a:rPr lang="pl-PL" sz="1800" b="0" strike="noStrike" spc="-1">
                <a:solidFill>
                  <a:srgbClr val="000000"/>
                </a:solidFill>
                <a:latin typeface="Arial"/>
                <a:ea typeface="DejaVu Sans"/>
              </a:rPr>
              <a:t> Ocena warunków – przy pracach PPN nie wolno ich wykonywać podczas burzy, silnych opadów deszczu, śniegu, mgły oraz przy niedostatecznym oświetleniu.</a:t>
            </a:r>
            <a:endParaRPr lang="pl-PL" sz="1800" b="0" strike="noStrike" spc="-1">
              <a:latin typeface="Arial"/>
            </a:endParaRPr>
          </a:p>
          <a:p>
            <a:pPr>
              <a:lnSpc>
                <a:spcPct val="100000"/>
              </a:lnSpc>
            </a:pPr>
            <a:r>
              <a:rPr lang="pl-PL" sz="1800" b="1" strike="noStrike" spc="-1">
                <a:solidFill>
                  <a:srgbClr val="000000"/>
                </a:solidFill>
                <a:latin typeface="Arial"/>
                <a:ea typeface="DejaVu Sans"/>
              </a:rPr>
              <a:t>- Łączność:</a:t>
            </a:r>
            <a:r>
              <a:rPr lang="pl-PL" sz="1800" b="0" strike="noStrike" spc="-1">
                <a:solidFill>
                  <a:srgbClr val="000000"/>
                </a:solidFill>
                <a:latin typeface="Arial"/>
                <a:ea typeface="DejaVu Sans"/>
              </a:rPr>
              <a:t>  Ustalenie zasad komunikacji między członkami brygady, a także z osobami koordynującymi (np. dyspozytorem ruchu).</a:t>
            </a:r>
            <a:endParaRPr lang="pl-PL" sz="1800" b="0" strike="noStrike" spc="-1">
              <a:latin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Prostokąt 433"/>
          <p:cNvSpPr/>
          <p:nvPr/>
        </p:nvSpPr>
        <p:spPr>
          <a:xfrm>
            <a:off x="900000" y="736200"/>
            <a:ext cx="719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Odprawa zespołu przed pracą PPN</a:t>
            </a:r>
            <a:endParaRPr lang="pl-PL" sz="2800" b="0" strike="noStrike" spc="-1">
              <a:latin typeface="Arial"/>
            </a:endParaRPr>
          </a:p>
        </p:txBody>
      </p:sp>
      <p:sp>
        <p:nvSpPr>
          <p:cNvPr id="435" name="Prostokąt 434"/>
          <p:cNvSpPr/>
          <p:nvPr/>
        </p:nvSpPr>
        <p:spPr>
          <a:xfrm>
            <a:off x="720000" y="197676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5.</a:t>
            </a:r>
            <a:r>
              <a:rPr lang="pl-PL" sz="1800" b="0" strike="noStrike" spc="-1">
                <a:solidFill>
                  <a:srgbClr val="000000"/>
                </a:solidFill>
                <a:latin typeface="Arial"/>
                <a:ea typeface="DejaVu Sans"/>
              </a:rPr>
              <a:t> </a:t>
            </a:r>
            <a:r>
              <a:rPr lang="pl-PL" sz="1800" b="1" strike="noStrike" spc="-1">
                <a:solidFill>
                  <a:srgbClr val="000000"/>
                </a:solidFill>
                <a:latin typeface="Arial"/>
                <a:ea typeface="DejaVu Sans"/>
              </a:rPr>
              <a:t> Podział ról i zakończenie</a:t>
            </a:r>
            <a:endParaRPr lang="pl-PL" sz="1800" b="0" strike="noStrike" spc="-1">
              <a:latin typeface="Arial"/>
            </a:endParaRPr>
          </a:p>
          <a:p>
            <a:pPr>
              <a:lnSpc>
                <a:spcPct val="100000"/>
              </a:lnSpc>
            </a:pPr>
            <a:r>
              <a:rPr lang="pl-PL" sz="1800" b="1" strike="noStrike" spc="-1">
                <a:solidFill>
                  <a:srgbClr val="000000"/>
                </a:solidFill>
                <a:latin typeface="Arial"/>
                <a:ea typeface="DejaVu Sans"/>
              </a:rPr>
              <a:t>- Przydział obowiązków:</a:t>
            </a:r>
            <a:r>
              <a:rPr lang="pl-PL" sz="1800" b="0" strike="noStrike" spc="-1">
                <a:solidFill>
                  <a:srgbClr val="000000"/>
                </a:solidFill>
                <a:latin typeface="Arial"/>
                <a:ea typeface="DejaVu Sans"/>
              </a:rPr>
              <a:t> Wyznaczenie kierującego zespołem i osób wykonujących zadanie oraz precyzyjne określenie kto odpowiada za poszczególne etapy.</a:t>
            </a:r>
            <a:endParaRPr lang="pl-PL" sz="1800" b="0" strike="noStrike" spc="-1">
              <a:latin typeface="Arial"/>
            </a:endParaRPr>
          </a:p>
          <a:p>
            <a:pPr>
              <a:lnSpc>
                <a:spcPct val="100000"/>
              </a:lnSpc>
            </a:pPr>
            <a:r>
              <a:rPr lang="pl-PL" sz="1800" b="1" strike="noStrike" spc="-1">
                <a:solidFill>
                  <a:srgbClr val="000000"/>
                </a:solidFill>
                <a:latin typeface="Arial"/>
                <a:ea typeface="DejaVu Sans"/>
              </a:rPr>
              <a:t>- Potwierdzenie zrozumienia: </a:t>
            </a:r>
            <a:r>
              <a:rPr lang="pl-PL" sz="1800" b="0" strike="noStrike" spc="-1">
                <a:solidFill>
                  <a:srgbClr val="000000"/>
                </a:solidFill>
                <a:latin typeface="Arial"/>
                <a:ea typeface="DejaVu Sans"/>
              </a:rPr>
              <a:t> Upewnienie się, że wszyscy członkowie zespołu dokładnie zrozumieli zakres pracy i wytyczne bezpieczeństwa.</a:t>
            </a: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Prostokąt 435"/>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Analiza zagrożeń przed rozpoczęciem robót PPN</a:t>
            </a:r>
            <a:endParaRPr lang="pl-PL" sz="2800" b="0" strike="noStrike" spc="-1">
              <a:latin typeface="Arial"/>
            </a:endParaRPr>
          </a:p>
        </p:txBody>
      </p:sp>
      <p:sp>
        <p:nvSpPr>
          <p:cNvPr id="437" name="Prostokąt 436"/>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38" name="Prostokąt 437"/>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Analiza zagrożeń ma potwierdzić, czy prace pod napięciem mogą być wykonane bezpiecznie. Jej celem jest rozpoznanie ryzyk, dobór środków ochronnych i podjęcie decyzji: pracować, wstrzymać prace albo zmienić technologię.</a:t>
            </a:r>
            <a:r>
              <a:rPr lang="pl-PL" sz="1800" b="1" strike="noStrike" spc="-1">
                <a:solidFill>
                  <a:srgbClr val="000000"/>
                </a:solidFill>
                <a:latin typeface="Arial"/>
                <a:ea typeface="DejaVu Sans"/>
              </a:rPr>
              <a:t> </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sp>
        <p:nvSpPr>
          <p:cNvPr id="439" name="Prostokąt 438"/>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40" name="Obraz 439"/>
          <p:cNvPicPr/>
          <p:nvPr/>
        </p:nvPicPr>
        <p:blipFill>
          <a:blip r:embed="rId2"/>
          <a:stretch/>
        </p:blipFill>
        <p:spPr>
          <a:xfrm>
            <a:off x="4140360" y="2963880"/>
            <a:ext cx="3932640" cy="3447000"/>
          </a:xfrm>
          <a:prstGeom prst="rect">
            <a:avLst/>
          </a:prstGeom>
          <a:ln w="0">
            <a:noFill/>
          </a:ln>
        </p:spPr>
      </p:pic>
      <p:sp>
        <p:nvSpPr>
          <p:cNvPr id="441" name="Prostokąt 440"/>
          <p:cNvSpPr/>
          <p:nvPr/>
        </p:nvSpPr>
        <p:spPr>
          <a:xfrm>
            <a:off x="0" y="6480000"/>
            <a:ext cx="9631680" cy="34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https://usprawniaj.pl/produkt/znak-podlogowy-zagrozenie-zycia-i-zdrowia-nr-69/</a:t>
            </a:r>
            <a:endParaRPr lang="pl-PL" sz="1800" b="0" strike="noStrike" spc="-1" dirty="0">
              <a:latin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Prostokąt 441"/>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Dlaczego analiza zagrożeń przed rozpoczęciem robót PPN jest potrzebna?</a:t>
            </a:r>
            <a:endParaRPr lang="pl-PL" sz="2800" b="0" strike="noStrike" spc="-1">
              <a:latin typeface="Arial"/>
            </a:endParaRPr>
          </a:p>
        </p:txBody>
      </p:sp>
      <p:sp>
        <p:nvSpPr>
          <p:cNvPr id="443" name="Prostokąt 442"/>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44" name="Prostokąt 443"/>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Szereg ryzyk powoduje, że praca musi zostać wstrzymana bądź też jest niemożliwa do wykonania. Większość Operatorów Sieci Dystrybucyjnej wymienia wśród nich m.in.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W przypadku wystąpienia temperatury uniemożliwiającej wykonanie pracy, burzy, gęstej mgły, gwałtownego wiatru, pracy nie wolno rozpoczynać, a prowadzoną należy przerwać.</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W przypadku wystgpienia opadéw atmosferycznych prace mozna kontynuowac lub rozpocza¢ tylko wtedy, gdy miejsce pracy jest skutecznie ostonigte przed opadami.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Prace pod napigciem mozna realizowaé tylko w przypadku zapewnienia odpowiedniego o$wietlenia strefy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Prace pod napieciem mozna realizowaé tylko w przypadku zapewnienia facznosci z koordynujacym..</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sp>
        <p:nvSpPr>
          <p:cNvPr id="445" name="Prostokąt 444"/>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ytuł 1_74"/>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90000"/>
              </a:lnSpc>
            </a:pPr>
            <a:r>
              <a:rPr lang="pl-PL" sz="4400" b="1" strike="noStrike" spc="-1">
                <a:solidFill>
                  <a:srgbClr val="000000"/>
                </a:solidFill>
                <a:latin typeface="Aptos Display"/>
                <a:ea typeface="DejaVu Sans"/>
              </a:rPr>
              <a:t>Podział napięć w polskim systemie elektroenergetycznym </a:t>
            </a:r>
            <a:endParaRPr lang="pl-PL" sz="4400" b="0" strike="noStrike" spc="-1">
              <a:latin typeface="Arial"/>
            </a:endParaRPr>
          </a:p>
        </p:txBody>
      </p:sp>
      <p:sp>
        <p:nvSpPr>
          <p:cNvPr id="95" name="Symbol zastępczy zawartości 2_65"/>
          <p:cNvSpPr/>
          <p:nvPr/>
        </p:nvSpPr>
        <p:spPr>
          <a:xfrm>
            <a:off x="360000" y="2131920"/>
            <a:ext cx="547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r>
              <a:rPr lang="pl-PL" sz="1800" b="0" strike="noStrike" spc="-1">
                <a:solidFill>
                  <a:srgbClr val="000000"/>
                </a:solidFill>
                <a:latin typeface="Aptos"/>
                <a:ea typeface="DejaVu Sans"/>
              </a:rPr>
              <a:t>Niskie napięcie (nn): poniżej 1kV (najczęściej 230 V / 400 V)</a:t>
            </a:r>
            <a:endParaRPr lang="pl-PL" sz="1800" b="0" strike="noStrike" spc="-1">
              <a:latin typeface="Arial"/>
            </a:endParaRPr>
          </a:p>
          <a:p>
            <a:pPr>
              <a:lnSpc>
                <a:spcPct val="90000"/>
              </a:lnSpc>
              <a:spcBef>
                <a:spcPts val="1001"/>
              </a:spcBef>
            </a:pPr>
            <a:r>
              <a:rPr lang="pl-PL" sz="1800" b="0" strike="noStrike" spc="-1">
                <a:solidFill>
                  <a:srgbClr val="000000"/>
                </a:solidFill>
                <a:latin typeface="Aptos"/>
                <a:ea typeface="DejaVu Sans"/>
              </a:rPr>
              <a:t>Średnie napięcie (SN): od 1kV do 45 kV (najczęściej w Polsce 15 kV i 20 kV)</a:t>
            </a:r>
            <a:endParaRPr lang="pl-PL" sz="1800" b="0" strike="noStrike" spc="-1">
              <a:latin typeface="Arial"/>
            </a:endParaRPr>
          </a:p>
          <a:p>
            <a:pPr>
              <a:lnSpc>
                <a:spcPct val="90000"/>
              </a:lnSpc>
              <a:spcBef>
                <a:spcPts val="1001"/>
              </a:spcBef>
            </a:pPr>
            <a:r>
              <a:rPr lang="pl-PL" sz="1800" b="0" strike="noStrike" spc="-1">
                <a:solidFill>
                  <a:srgbClr val="000000"/>
                </a:solidFill>
                <a:latin typeface="Aptos"/>
                <a:ea typeface="DejaVu Sans"/>
              </a:rPr>
              <a:t>Wysokie napięcie (WN): powyżej 45 kV do 150 kV (w Polsce standardowo 110 kV)</a:t>
            </a:r>
            <a:endParaRPr lang="pl-PL" sz="1800" b="0" strike="noStrike" spc="-1">
              <a:latin typeface="Arial"/>
            </a:endParaRPr>
          </a:p>
          <a:p>
            <a:pPr>
              <a:lnSpc>
                <a:spcPct val="90000"/>
              </a:lnSpc>
              <a:spcBef>
                <a:spcPts val="1001"/>
              </a:spcBef>
            </a:pPr>
            <a:r>
              <a:rPr lang="pl-PL" sz="1800" b="0" strike="noStrike" spc="-1">
                <a:solidFill>
                  <a:srgbClr val="000000"/>
                </a:solidFill>
                <a:latin typeface="Aptos"/>
                <a:ea typeface="DejaVu Sans"/>
              </a:rPr>
              <a:t>Najwyższe napięcie (NN): powyżej 150 kV </a:t>
            </a: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96" name="Obraz 95"/>
          <p:cNvPicPr/>
          <p:nvPr/>
        </p:nvPicPr>
        <p:blipFill>
          <a:blip r:embed="rId2"/>
          <a:stretch/>
        </p:blipFill>
        <p:spPr>
          <a:xfrm>
            <a:off x="7839720" y="1877760"/>
            <a:ext cx="3499560" cy="4601520"/>
          </a:xfrm>
          <a:prstGeom prst="rect">
            <a:avLst/>
          </a:prstGeom>
          <a:ln w="0">
            <a:noFill/>
          </a:ln>
        </p:spPr>
      </p:pic>
      <p:sp>
        <p:nvSpPr>
          <p:cNvPr id="97" name="Prostokąt 96"/>
          <p:cNvSpPr/>
          <p:nvPr/>
        </p:nvSpPr>
        <p:spPr>
          <a:xfrm>
            <a:off x="68760" y="6480000"/>
            <a:ext cx="8038920" cy="34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https://konrem.pl/wp-content/uploads/2025/08/image-1.jpg</a:t>
            </a:r>
            <a:endParaRPr lang="pl-PL" sz="1800" b="0" strike="noStrike" spc="-1" dirty="0">
              <a:latin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Prostokąt 445"/>
          <p:cNvSpPr/>
          <p:nvPr/>
        </p:nvSpPr>
        <p:spPr>
          <a:xfrm>
            <a:off x="900000" y="889560"/>
            <a:ext cx="10078920" cy="105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Punkty zagrożenia w instalacjach elektrycznych</a:t>
            </a:r>
            <a:endParaRPr lang="pl-PL" sz="2800" b="0" strike="noStrike" spc="-1">
              <a:latin typeface="Arial"/>
            </a:endParaRPr>
          </a:p>
        </p:txBody>
      </p:sp>
      <p:sp>
        <p:nvSpPr>
          <p:cNvPr id="447" name="Prostokąt 446"/>
          <p:cNvSpPr/>
          <p:nvPr/>
        </p:nvSpPr>
        <p:spPr>
          <a:xfrm>
            <a:off x="720000" y="180000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Najważniejsze miejsca ryzyka: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rozdzielnice i szafy elektryczne,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zaciski, listwy, przewody i połączenia,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uszkodzona izolacja,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elementy pod napięciem dostępne dotykiem,</a:t>
            </a:r>
            <a:endParaRPr lang="pl-PL" sz="1800" b="0" strike="noStrike" spc="-1">
              <a:latin typeface="Arial"/>
            </a:endParaRPr>
          </a:p>
          <a:p>
            <a:pPr>
              <a:lnSpc>
                <a:spcPct val="100000"/>
              </a:lnSpc>
            </a:pPr>
            <a:r>
              <a:rPr lang="pl-PL" sz="1800" b="0" strike="noStrike" spc="-1">
                <a:solidFill>
                  <a:srgbClr val="000000"/>
                </a:solidFill>
                <a:latin typeface="Arial"/>
                <a:ea typeface="DejaVu Sans"/>
              </a:rPr>
              <a:t>- miejsca o podwyższonej wilgotności,</a:t>
            </a:r>
            <a:endParaRPr lang="pl-PL" sz="1800" b="0" strike="noStrike" spc="-1">
              <a:latin typeface="Arial"/>
            </a:endParaRPr>
          </a:p>
          <a:p>
            <a:pPr>
              <a:lnSpc>
                <a:spcPct val="100000"/>
              </a:lnSpc>
            </a:pPr>
            <a:r>
              <a:rPr lang="pl-PL" sz="1800" b="0" strike="noStrike" spc="-1">
                <a:solidFill>
                  <a:srgbClr val="000000"/>
                </a:solidFill>
                <a:latin typeface="Arial"/>
                <a:ea typeface="DejaVu Sans"/>
              </a:rPr>
              <a:t>- obwody z możliwością przypadkowego załączenia.</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pic>
        <p:nvPicPr>
          <p:cNvPr id="448" name="Obraz 447"/>
          <p:cNvPicPr/>
          <p:nvPr/>
        </p:nvPicPr>
        <p:blipFill>
          <a:blip r:embed="rId2"/>
          <a:stretch/>
        </p:blipFill>
        <p:spPr>
          <a:xfrm>
            <a:off x="6840000" y="1440000"/>
            <a:ext cx="4842360" cy="2779920"/>
          </a:xfrm>
          <a:prstGeom prst="rect">
            <a:avLst/>
          </a:prstGeom>
          <a:ln w="0">
            <a:noFill/>
          </a:ln>
        </p:spPr>
      </p:pic>
      <p:sp>
        <p:nvSpPr>
          <p:cNvPr id="449" name="Prostokąt 448"/>
          <p:cNvSpPr/>
          <p:nvPr/>
        </p:nvSpPr>
        <p:spPr>
          <a:xfrm>
            <a:off x="0" y="6480000"/>
            <a:ext cx="918464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latin typeface="Arial"/>
              </a:rPr>
              <a:t>https://web.keno-energy.com/blog/rozdzielnice-ac-i-dc-w-fotowoltaice-roznice/</a:t>
            </a:r>
          </a:p>
        </p:txBody>
      </p:sp>
      <p:pic>
        <p:nvPicPr>
          <p:cNvPr id="450" name="Obraz 449"/>
          <p:cNvPicPr/>
          <p:nvPr/>
        </p:nvPicPr>
        <p:blipFill>
          <a:blip r:embed="rId3"/>
          <a:stretch/>
        </p:blipFill>
        <p:spPr>
          <a:xfrm>
            <a:off x="720000" y="4500000"/>
            <a:ext cx="2220120" cy="1743120"/>
          </a:xfrm>
          <a:prstGeom prst="rect">
            <a:avLst/>
          </a:prstGeom>
          <a:ln w="0">
            <a:noFill/>
          </a:ln>
        </p:spPr>
      </p:pic>
      <p:pic>
        <p:nvPicPr>
          <p:cNvPr id="451" name="Obraz 450"/>
          <p:cNvPicPr/>
          <p:nvPr/>
        </p:nvPicPr>
        <p:blipFill>
          <a:blip r:embed="rId4"/>
          <a:stretch/>
        </p:blipFill>
        <p:spPr>
          <a:xfrm>
            <a:off x="8163720" y="4320000"/>
            <a:ext cx="3535920" cy="2357280"/>
          </a:xfrm>
          <a:prstGeom prst="rect">
            <a:avLst/>
          </a:prstGeom>
          <a:ln w="0">
            <a:noFill/>
          </a:ln>
        </p:spPr>
      </p:pic>
      <p:pic>
        <p:nvPicPr>
          <p:cNvPr id="452" name="Obraz 451"/>
          <p:cNvPicPr/>
          <p:nvPr/>
        </p:nvPicPr>
        <p:blipFill>
          <a:blip r:embed="rId5"/>
          <a:stretch/>
        </p:blipFill>
        <p:spPr>
          <a:xfrm>
            <a:off x="4320000" y="4500000"/>
            <a:ext cx="2203920" cy="1799640"/>
          </a:xfrm>
          <a:prstGeom prst="rect">
            <a:avLst/>
          </a:prstGeom>
          <a:ln w="0">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Prostokąt 452"/>
          <p:cNvSpPr/>
          <p:nvPr/>
        </p:nvSpPr>
        <p:spPr>
          <a:xfrm>
            <a:off x="900000" y="889560"/>
            <a:ext cx="10078920" cy="105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Skutki zagrożeń elektrycznych</a:t>
            </a:r>
            <a:endParaRPr lang="pl-PL" sz="2800" b="0" strike="noStrike" spc="-1">
              <a:latin typeface="Arial"/>
            </a:endParaRPr>
          </a:p>
        </p:txBody>
      </p:sp>
      <p:sp>
        <p:nvSpPr>
          <p:cNvPr id="454" name="Prostokąt 453"/>
          <p:cNvSpPr/>
          <p:nvPr/>
        </p:nvSpPr>
        <p:spPr>
          <a:xfrm>
            <a:off x="720000" y="180000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Możliwe konsekwencje: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porażenie prądem,</a:t>
            </a:r>
            <a:endParaRPr lang="pl-PL" sz="1800" b="0" strike="noStrike" spc="-1">
              <a:latin typeface="Arial"/>
            </a:endParaRPr>
          </a:p>
          <a:p>
            <a:pPr>
              <a:lnSpc>
                <a:spcPct val="100000"/>
              </a:lnSpc>
            </a:pPr>
            <a:r>
              <a:rPr lang="pl-PL" sz="1800" b="0" strike="noStrike" spc="-1">
                <a:solidFill>
                  <a:srgbClr val="000000"/>
                </a:solidFill>
                <a:latin typeface="Arial"/>
                <a:ea typeface="DejaVu Sans"/>
              </a:rPr>
              <a:t>- oparzenia łukiem elektrycznym,</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pożar instalacji,</a:t>
            </a:r>
            <a:endParaRPr lang="pl-PL" sz="1800" b="0" strike="noStrike" spc="-1">
              <a:latin typeface="Arial"/>
            </a:endParaRPr>
          </a:p>
          <a:p>
            <a:pPr>
              <a:lnSpc>
                <a:spcPct val="100000"/>
              </a:lnSpc>
            </a:pPr>
            <a:r>
              <a:rPr lang="pl-PL" sz="1800" b="0" strike="noStrike" spc="-1">
                <a:solidFill>
                  <a:srgbClr val="000000"/>
                </a:solidFill>
                <a:latin typeface="Arial"/>
                <a:ea typeface="DejaVu Sans"/>
              </a:rPr>
              <a:t>- uszkodzenie urządzeń,</a:t>
            </a:r>
            <a:endParaRPr lang="pl-PL" sz="1800" b="0" strike="noStrike" spc="-1">
              <a:latin typeface="Arial"/>
            </a:endParaRPr>
          </a:p>
          <a:p>
            <a:pPr>
              <a:lnSpc>
                <a:spcPct val="100000"/>
              </a:lnSpc>
            </a:pPr>
            <a:r>
              <a:rPr lang="pl-PL" sz="1800" b="0" strike="noStrike" spc="-1">
                <a:solidFill>
                  <a:srgbClr val="000000"/>
                </a:solidFill>
                <a:latin typeface="Arial"/>
                <a:ea typeface="DejaVu Sans"/>
              </a:rPr>
              <a:t>- upadek po odruchu porażeniowym,</a:t>
            </a:r>
            <a:endParaRPr lang="pl-PL" sz="1800" b="0" strike="noStrike" spc="-1">
              <a:latin typeface="Arial"/>
            </a:endParaRPr>
          </a:p>
          <a:p>
            <a:pPr>
              <a:lnSpc>
                <a:spcPct val="100000"/>
              </a:lnSpc>
            </a:pPr>
            <a:r>
              <a:rPr lang="pl-PL" sz="1800" b="0" strike="noStrike" spc="-1">
                <a:solidFill>
                  <a:srgbClr val="000000"/>
                </a:solidFill>
                <a:latin typeface="Arial"/>
                <a:ea typeface="DejaVu Sans"/>
              </a:rPr>
              <a:t>- zagrożenie dla osób postronnych.</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pic>
        <p:nvPicPr>
          <p:cNvPr id="455" name="Obraz 454"/>
          <p:cNvPicPr/>
          <p:nvPr/>
        </p:nvPicPr>
        <p:blipFill>
          <a:blip r:embed="rId2"/>
          <a:stretch/>
        </p:blipFill>
        <p:spPr>
          <a:xfrm>
            <a:off x="9540000" y="303840"/>
            <a:ext cx="2313720" cy="1675800"/>
          </a:xfrm>
          <a:prstGeom prst="rect">
            <a:avLst/>
          </a:prstGeom>
          <a:ln w="0">
            <a:noFill/>
          </a:ln>
        </p:spPr>
      </p:pic>
      <p:sp>
        <p:nvSpPr>
          <p:cNvPr id="456" name="Prostokąt 455"/>
          <p:cNvSpPr/>
          <p:nvPr/>
        </p:nvSpPr>
        <p:spPr>
          <a:xfrm>
            <a:off x="37440" y="6237360"/>
            <a:ext cx="12154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latin typeface="Arial"/>
              </a:rPr>
              <a:t>https://elektrykapradnietyka.com/53868/rozlegle-poparzenia-po-porazeniu-pradem-w-kopalni/skutki-porazenia-pradem-elektrycznym/</a:t>
            </a:r>
          </a:p>
        </p:txBody>
      </p:sp>
      <p:pic>
        <p:nvPicPr>
          <p:cNvPr id="457" name="Obraz 456"/>
          <p:cNvPicPr/>
          <p:nvPr/>
        </p:nvPicPr>
        <p:blipFill>
          <a:blip r:embed="rId3"/>
          <a:stretch/>
        </p:blipFill>
        <p:spPr>
          <a:xfrm>
            <a:off x="7997040" y="2021400"/>
            <a:ext cx="3882600" cy="2658240"/>
          </a:xfrm>
          <a:prstGeom prst="rect">
            <a:avLst/>
          </a:prstGeom>
          <a:ln w="0">
            <a:noFill/>
          </a:ln>
        </p:spPr>
      </p:pic>
      <p:pic>
        <p:nvPicPr>
          <p:cNvPr id="458" name="Obraz 457"/>
          <p:cNvPicPr/>
          <p:nvPr/>
        </p:nvPicPr>
        <p:blipFill>
          <a:blip r:embed="rId4"/>
          <a:stretch/>
        </p:blipFill>
        <p:spPr>
          <a:xfrm>
            <a:off x="5040000" y="3386880"/>
            <a:ext cx="2879640" cy="2850120"/>
          </a:xfrm>
          <a:prstGeom prst="rect">
            <a:avLst/>
          </a:prstGeom>
          <a:ln w="0">
            <a:noFill/>
          </a:ln>
        </p:spPr>
      </p:pic>
      <p:pic>
        <p:nvPicPr>
          <p:cNvPr id="459" name="Obraz 458"/>
          <p:cNvPicPr/>
          <p:nvPr/>
        </p:nvPicPr>
        <p:blipFill>
          <a:blip r:embed="rId5"/>
          <a:stretch/>
        </p:blipFill>
        <p:spPr>
          <a:xfrm>
            <a:off x="1513440" y="4483080"/>
            <a:ext cx="2266200" cy="1456560"/>
          </a:xfrm>
          <a:prstGeom prst="rect">
            <a:avLst/>
          </a:prstGeom>
          <a:ln w="0">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 name="Prostokąt 459"/>
          <p:cNvSpPr/>
          <p:nvPr/>
        </p:nvSpPr>
        <p:spPr>
          <a:xfrm>
            <a:off x="900000" y="889560"/>
            <a:ext cx="10078920" cy="105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Analiza zagrożeń przed rozpoczęciem robót PPN</a:t>
            </a:r>
            <a:endParaRPr lang="pl-PL" sz="2800" b="0" strike="noStrike" spc="-1">
              <a:latin typeface="Arial"/>
            </a:endParaRPr>
          </a:p>
        </p:txBody>
      </p:sp>
      <p:sp>
        <p:nvSpPr>
          <p:cNvPr id="461" name="Prostokąt 460"/>
          <p:cNvSpPr/>
          <p:nvPr/>
        </p:nvSpPr>
        <p:spPr>
          <a:xfrm>
            <a:off x="720000" y="180000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1. Weryfikacja kwalifikacji i stanu zdrowia – zagrożenia związane ze złym stanem zdrowia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Uprawnienia: </a:t>
            </a:r>
            <a:r>
              <a:rPr lang="pl-PL" sz="1800" b="0" strike="noStrike" spc="-1">
                <a:solidFill>
                  <a:srgbClr val="000000"/>
                </a:solidFill>
                <a:latin typeface="Arial"/>
                <a:ea typeface="DejaVu Sans"/>
              </a:rPr>
              <a:t>Zespół musi posiadać aktualne zaświadczenia kwalifikacyjne (tzw. SEP) upoważniające do wykonywania prac PPN na odpowiednim poziomie napięcia.</a:t>
            </a:r>
            <a:endParaRPr lang="pl-PL" sz="1800" b="0" strike="noStrike" spc="-1">
              <a:latin typeface="Arial"/>
            </a:endParaRPr>
          </a:p>
          <a:p>
            <a:pPr>
              <a:lnSpc>
                <a:spcPct val="100000"/>
              </a:lnSpc>
            </a:pPr>
            <a:r>
              <a:rPr lang="pl-PL" sz="1800" b="1" strike="noStrike" spc="-1">
                <a:solidFill>
                  <a:srgbClr val="000000"/>
                </a:solidFill>
                <a:latin typeface="Arial"/>
                <a:ea typeface="DejaVu Sans"/>
              </a:rPr>
              <a:t>- Badania lekarskie: </a:t>
            </a:r>
            <a:r>
              <a:rPr lang="pl-PL" sz="1800" b="0" strike="noStrike" spc="-1">
                <a:solidFill>
                  <a:srgbClr val="000000"/>
                </a:solidFill>
                <a:latin typeface="Arial"/>
                <a:ea typeface="DejaVu Sans"/>
              </a:rPr>
              <a:t>Ekipa musi mieć ważne orzeczenia lekarskie o braku przeciwwskazań do pracy na wysokości i przy urządzeniach pod napięciem.</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2. Ocena warunków środowiskowych i otoczenia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Prace PPN są bezwzględnie wstrzymywane w przypadku wystąpienia niesprzyjających zjawisk atmosferycznych. Analiza otoczenia obejmuje: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Warunki pogodowe i widoczność: </a:t>
            </a:r>
            <a:r>
              <a:rPr lang="pl-PL" sz="1800" b="0" strike="noStrike" spc="-1">
                <a:solidFill>
                  <a:srgbClr val="000000"/>
                </a:solidFill>
                <a:latin typeface="Arial"/>
                <a:ea typeface="DejaVu Sans"/>
              </a:rPr>
              <a:t>Brak opadów deszczu/śniegu, mgły, burzy oraz silnego wiatru przekraczającego dopuszczalne normy producenta sprzętu.Prace powinny być wykonywane w świetle dziennym (chyba że zapewniono atestowane oświetlenie stanowiskowe).</a:t>
            </a:r>
            <a:endParaRPr lang="pl-PL" sz="1800" b="0" strike="noStrike" spc="-1">
              <a:latin typeface="Arial"/>
            </a:endParaRPr>
          </a:p>
          <a:p>
            <a:pPr>
              <a:lnSpc>
                <a:spcPct val="100000"/>
              </a:lnSpc>
            </a:pPr>
            <a:r>
              <a:rPr lang="pl-PL" sz="1800" b="1" strike="noStrike" spc="-1">
                <a:solidFill>
                  <a:srgbClr val="000000"/>
                </a:solidFill>
                <a:latin typeface="Arial"/>
                <a:ea typeface="DejaVu Sans"/>
              </a:rPr>
              <a:t>- Konstrukcje i teren:</a:t>
            </a:r>
            <a:r>
              <a:rPr lang="pl-PL" sz="1800" b="0" strike="noStrike" spc="-1">
                <a:solidFill>
                  <a:srgbClr val="000000"/>
                </a:solidFill>
                <a:latin typeface="Arial"/>
                <a:ea typeface="DejaVu Sans"/>
              </a:rPr>
              <a:t> Sprawdzenie stabilności podłoża (np. podnośnika koszowego) oraz stanu technicznego słupów lub konstrukcji wsporczych.</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Prostokąt 461"/>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Analiza zagrożeń przed rozpoczęciem robót PPN</a:t>
            </a:r>
            <a:endParaRPr lang="pl-PL" sz="2800" b="0" strike="noStrike" spc="-1">
              <a:latin typeface="Arial"/>
            </a:endParaRPr>
          </a:p>
        </p:txBody>
      </p:sp>
      <p:sp>
        <p:nvSpPr>
          <p:cNvPr id="463" name="Prostokąt 462"/>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64" name="Prostokąt 463"/>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465" name="Prostokąt 464"/>
          <p:cNvSpPr/>
          <p:nvPr/>
        </p:nvSpPr>
        <p:spPr>
          <a:xfrm>
            <a:off x="720000" y="1767960"/>
            <a:ext cx="11221920" cy="111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3. Identyfikacja zagrożeń elektrycznych i technicznych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Poziom napięcia: </a:t>
            </a:r>
            <a:r>
              <a:rPr lang="pl-PL" sz="1800" b="0" strike="noStrike" spc="-1">
                <a:solidFill>
                  <a:srgbClr val="000000"/>
                </a:solidFill>
                <a:latin typeface="Arial"/>
                <a:ea typeface="DejaVu Sans"/>
              </a:rPr>
              <a:t>Precyzyjne określenie napięcia sieci/urządzenia w celu doboru klasy izolacji.</a:t>
            </a:r>
            <a:endParaRPr lang="pl-PL" sz="1800" b="0" strike="noStrike" spc="-1">
              <a:latin typeface="Arial"/>
            </a:endParaRPr>
          </a:p>
          <a:p>
            <a:pPr>
              <a:lnSpc>
                <a:spcPct val="100000"/>
              </a:lnSpc>
            </a:pPr>
            <a:r>
              <a:rPr lang="pl-PL" sz="1800" b="1" strike="noStrike" spc="-1">
                <a:solidFill>
                  <a:srgbClr val="000000"/>
                </a:solidFill>
                <a:latin typeface="Arial"/>
                <a:ea typeface="DejaVu Sans"/>
              </a:rPr>
              <a:t>- Stan izolatorów i osłon:</a:t>
            </a:r>
            <a:r>
              <a:rPr lang="pl-PL" sz="1800" b="0" strike="noStrike" spc="-1">
                <a:solidFill>
                  <a:srgbClr val="000000"/>
                </a:solidFill>
                <a:latin typeface="Arial"/>
                <a:ea typeface="DejaVu Sans"/>
              </a:rPr>
              <a:t> Weryfikacja wzrokowa, czy izolacja na sąsiednich elementach nie jest uszkodzona, zawilgocona lub zabrudzona.</a:t>
            </a:r>
            <a:endParaRPr lang="pl-PL" sz="1800" b="0" strike="noStrike" spc="-1">
              <a:latin typeface="Arial"/>
            </a:endParaRPr>
          </a:p>
          <a:p>
            <a:pPr>
              <a:lnSpc>
                <a:spcPct val="100000"/>
              </a:lnSpc>
            </a:pPr>
            <a:r>
              <a:rPr lang="pl-PL" sz="1800" b="1" strike="noStrike" spc="-1">
                <a:solidFill>
                  <a:srgbClr val="000000"/>
                </a:solidFill>
                <a:latin typeface="Arial"/>
                <a:ea typeface="DejaVu Sans"/>
              </a:rPr>
              <a:t>- Obciążenie sieci:</a:t>
            </a:r>
            <a:r>
              <a:rPr lang="pl-PL" sz="1800" b="0" strike="noStrike" spc="-1">
                <a:solidFill>
                  <a:srgbClr val="000000"/>
                </a:solidFill>
                <a:latin typeface="Arial"/>
                <a:ea typeface="DejaVu Sans"/>
              </a:rPr>
              <a:t> Weryfikacja przepływu prądu roboczego w miejscu wykonywania prac i ewentualne ograniczenie obciążenia do wymaganego minimum.</a:t>
            </a:r>
            <a:endParaRPr lang="pl-PL" sz="1800" b="0" strike="noStrike" spc="-1">
              <a:latin typeface="Arial"/>
            </a:endParaRPr>
          </a:p>
          <a:p>
            <a:pPr>
              <a:lnSpc>
                <a:spcPct val="100000"/>
              </a:lnSpc>
            </a:pPr>
            <a:r>
              <a:rPr lang="pl-PL" sz="1800" b="1" strike="noStrike" spc="-1">
                <a:solidFill>
                  <a:srgbClr val="000000"/>
                </a:solidFill>
                <a:latin typeface="Arial"/>
                <a:ea typeface="DejaVu Sans"/>
              </a:rPr>
              <a:t>- Pole elektromagnetyczne:</a:t>
            </a:r>
            <a:r>
              <a:rPr lang="pl-PL" sz="1800" b="0" strike="noStrike" spc="-1">
                <a:solidFill>
                  <a:srgbClr val="000000"/>
                </a:solidFill>
                <a:latin typeface="Arial"/>
                <a:ea typeface="DejaVu Sans"/>
              </a:rPr>
              <a:t> Oszacowanie natężenia pola, szczególnie przy pracach na sieciach wysokiego (WN) i najwyższego napięcia (NN). Punkt ten nie dotytczy prac PPN do 1kV.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Prostokąt 465"/>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Wyznaczenie granic strefy pracy</a:t>
            </a:r>
            <a:endParaRPr lang="pl-PL" sz="2800" b="0" strike="noStrike" spc="-1">
              <a:latin typeface="Arial"/>
            </a:endParaRPr>
          </a:p>
        </p:txBody>
      </p:sp>
      <p:sp>
        <p:nvSpPr>
          <p:cNvPr id="467" name="Prostokąt 466"/>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68" name="Prostokąt 467"/>
          <p:cNvSpPr/>
          <p:nvPr/>
        </p:nvSpPr>
        <p:spPr>
          <a:xfrm>
            <a:off x="720000" y="1980000"/>
            <a:ext cx="845892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Zgodnie z instrukcjami bezpieczeństwa, przestrzeń robocza dzieli się na konkretne strefy: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sp>
        <p:nvSpPr>
          <p:cNvPr id="469" name="Prostokąt 468"/>
          <p:cNvSpPr/>
          <p:nvPr/>
        </p:nvSpPr>
        <p:spPr>
          <a:xfrm>
            <a:off x="0" y="6480000"/>
            <a:ext cx="109789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https://hubix.pl/zestawy-do-prac-pod-napieciem/zestaw-do-wygradzania-miejsca-pracy.html</a:t>
            </a:r>
            <a:endParaRPr lang="pl-PL" sz="1800" b="0" strike="noStrike" spc="-1" dirty="0">
              <a:latin typeface="Arial"/>
            </a:endParaRPr>
          </a:p>
        </p:txBody>
      </p:sp>
      <p:sp>
        <p:nvSpPr>
          <p:cNvPr id="470" name="Prostokąt 469"/>
          <p:cNvSpPr/>
          <p:nvPr/>
        </p:nvSpPr>
        <p:spPr>
          <a:xfrm>
            <a:off x="720000" y="2880000"/>
            <a:ext cx="8278920" cy="1625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Strefa prac pod napięciem: Przestrzeń wokół nieosłoniętych części urządzeń energetycznych. Dla napięć do 1 kV (niskie napięcie) strefa ta jest wyznaczona przez fizyczny kontakt z elementem czynnym (odstęp w powietrzu wynosi 0m). Wszelkie działania w tej strefie wymagają użycia certyfikowanych narzędzi i sprzętu ochrony osobistej z oznaczeniem podwójnego trójkąta.</a:t>
            </a:r>
            <a:endParaRPr lang="pl-PL" sz="1800" b="0" strike="noStrike" spc="-1">
              <a:latin typeface="Arial"/>
            </a:endParaRPr>
          </a:p>
        </p:txBody>
      </p:sp>
      <p:sp>
        <p:nvSpPr>
          <p:cNvPr id="471" name="Prostokąt 470"/>
          <p:cNvSpPr/>
          <p:nvPr/>
        </p:nvSpPr>
        <p:spPr>
          <a:xfrm>
            <a:off x="720000" y="4860000"/>
            <a:ext cx="7975440" cy="111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Strefa pracy w pobliżu napięcia: Przestrzeń otaczająca bezpośrednią strefę PPN. Wygrodzenie zewnętrzne powinno uniemożliwić osobom postronnym oraz pracownikom bez odpowiednich uprawnień PPN przypadkowe wniknięcie w ten obszar.</a:t>
            </a:r>
            <a:endParaRPr lang="pl-PL" sz="1800" b="0" strike="noStrike" spc="-1">
              <a:latin typeface="Arial"/>
            </a:endParaRPr>
          </a:p>
        </p:txBody>
      </p:sp>
      <p:pic>
        <p:nvPicPr>
          <p:cNvPr id="472" name="Obraz 471"/>
          <p:cNvPicPr/>
          <p:nvPr/>
        </p:nvPicPr>
        <p:blipFill>
          <a:blip r:embed="rId2"/>
          <a:stretch/>
        </p:blipFill>
        <p:spPr>
          <a:xfrm>
            <a:off x="9146880" y="2520000"/>
            <a:ext cx="2912040" cy="3099240"/>
          </a:xfrm>
          <a:prstGeom prst="rect">
            <a:avLst/>
          </a:prstGeom>
          <a:ln w="0">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Prostokąt 472"/>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Oznakowanie miejsca prac pod napięciem</a:t>
            </a:r>
            <a:endParaRPr lang="pl-PL" sz="2800" b="0" strike="noStrike" spc="-1">
              <a:latin typeface="Arial"/>
            </a:endParaRPr>
          </a:p>
        </p:txBody>
      </p:sp>
      <p:sp>
        <p:nvSpPr>
          <p:cNvPr id="474" name="Prostokąt 473"/>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75" name="Prostokąt 474"/>
          <p:cNvSpPr/>
          <p:nvPr/>
        </p:nvSpPr>
        <p:spPr>
          <a:xfrm>
            <a:off x="720000" y="1980000"/>
            <a:ext cx="845892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Oznakowanie miejsca prac pod napięciem (PPN) musi w sposób jednoznaczny wyznaczać strefę niebezpieczną, uniemożliwiać wstęp osobom postronnym oraz informować o ryzyku porażenia prądem elektrycznym. Prawidłowe zabezpieczenie i oznakowanie stanowiska pracy to kluczowy obowiązek zespołu realizującego prace szczególnie niebezpieczne.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pic>
        <p:nvPicPr>
          <p:cNvPr id="476" name="Obraz 475"/>
          <p:cNvPicPr/>
          <p:nvPr/>
        </p:nvPicPr>
        <p:blipFill>
          <a:blip r:embed="rId2"/>
          <a:stretch/>
        </p:blipFill>
        <p:spPr>
          <a:xfrm>
            <a:off x="9118080" y="1622520"/>
            <a:ext cx="2760840" cy="4856400"/>
          </a:xfrm>
          <a:prstGeom prst="rect">
            <a:avLst/>
          </a:prstGeom>
          <a:ln w="0">
            <a:noFill/>
          </a:ln>
        </p:spPr>
      </p:pic>
      <p:sp>
        <p:nvSpPr>
          <p:cNvPr id="477" name="Prostokąt 476"/>
          <p:cNvSpPr/>
          <p:nvPr/>
        </p:nvSpPr>
        <p:spPr>
          <a:xfrm>
            <a:off x="0" y="6480000"/>
            <a:ext cx="1130808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https://hubix.pl/zestawy-do-prac-pod-napieciem/zestaw-do-wygradzania-miejsca-pracy.html</a:t>
            </a:r>
            <a:endParaRPr lang="pl-PL" sz="1800" b="0" strike="noStrike" spc="-1" dirty="0">
              <a:latin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 name="Prostokąt 477"/>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Oznakowanie miejsca prac pod napięciem</a:t>
            </a:r>
            <a:endParaRPr lang="pl-PL" sz="2800" b="0" strike="noStrike" spc="-1">
              <a:latin typeface="Arial"/>
            </a:endParaRPr>
          </a:p>
        </p:txBody>
      </p:sp>
      <p:sp>
        <p:nvSpPr>
          <p:cNvPr id="479" name="Prostokąt 478"/>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80" name="Prostokąt 479"/>
          <p:cNvSpPr/>
          <p:nvPr/>
        </p:nvSpPr>
        <p:spPr>
          <a:xfrm>
            <a:off x="720000" y="1980000"/>
            <a:ext cx="845892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Oznaczenie stanowiska pracy musi być widoczne, trwałe i jednoznaczne. Wykorzystuje się do tego dedykowany sprzęt do wygrodzenia i oznakowania: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Taśmy ostrzegawczo-wygradzające:</a:t>
            </a:r>
            <a:r>
              <a:rPr lang="pl-PL" sz="1800" b="0" strike="noStrike" spc="-1">
                <a:solidFill>
                  <a:srgbClr val="000000"/>
                </a:solidFill>
                <a:latin typeface="Arial"/>
                <a:ea typeface="DejaVu Sans"/>
              </a:rPr>
              <a:t> Najczęściej stosuje się biało-czerwone lub żółto-czarne taśmy, które fizycznie odgradzają strefę pracy od otoczenia.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Słupki i stojaki izolacyjne:</a:t>
            </a:r>
            <a:r>
              <a:rPr lang="pl-PL" sz="1800" b="0" strike="noStrike" spc="-1">
                <a:solidFill>
                  <a:srgbClr val="000000"/>
                </a:solidFill>
                <a:latin typeface="Arial"/>
                <a:ea typeface="DejaVu Sans"/>
              </a:rPr>
              <a:t> Służą do rozpięcia taśm wokół stanowiska (np. przy pracy na ziemi obok złączy kablowych lub stacji transformatorowych).</a:t>
            </a: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sp>
        <p:nvSpPr>
          <p:cNvPr id="481" name="Prostokąt 480"/>
          <p:cNvSpPr/>
          <p:nvPr/>
        </p:nvSpPr>
        <p:spPr>
          <a:xfrm>
            <a:off x="0" y="6480000"/>
            <a:ext cx="12191040" cy="60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u="sng" strike="noStrike" spc="-1">
                <a:solidFill>
                  <a:srgbClr val="467886"/>
                </a:solidFill>
                <a:uFillTx/>
                <a:latin typeface="Arial"/>
                <a:ea typeface="DejaVu Sans"/>
                <a:hlinkClick r:id="rId2"/>
              </a:rPr>
              <a:t>https://stamats.pl/tasma-odgradzajaca-ostrzegawcza-bialo-czerwona-500mb</a:t>
            </a:r>
            <a:endParaRPr lang="pl-PL" sz="1800" b="0" strike="noStrike" spc="-1">
              <a:latin typeface="Arial"/>
            </a:endParaRPr>
          </a:p>
        </p:txBody>
      </p:sp>
      <p:pic>
        <p:nvPicPr>
          <p:cNvPr id="482" name="Obraz 481"/>
          <p:cNvPicPr/>
          <p:nvPr/>
        </p:nvPicPr>
        <p:blipFill>
          <a:blip r:embed="rId3"/>
          <a:stretch/>
        </p:blipFill>
        <p:spPr>
          <a:xfrm>
            <a:off x="8011800" y="3960000"/>
            <a:ext cx="4179240" cy="2518920"/>
          </a:xfrm>
          <a:prstGeom prst="rect">
            <a:avLst/>
          </a:prstGeom>
          <a:ln w="0">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Prostokąt 482"/>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Oznakowanie miejsca prac pod napięciem</a:t>
            </a:r>
            <a:endParaRPr lang="pl-PL" sz="2800" b="0" strike="noStrike" spc="-1">
              <a:latin typeface="Arial"/>
            </a:endParaRPr>
          </a:p>
        </p:txBody>
      </p:sp>
      <p:sp>
        <p:nvSpPr>
          <p:cNvPr id="484" name="Prostokąt 483"/>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85" name="Prostokąt 484"/>
          <p:cNvSpPr/>
          <p:nvPr/>
        </p:nvSpPr>
        <p:spPr>
          <a:xfrm>
            <a:off x="720000" y="1980000"/>
            <a:ext cx="845892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Tablice ostrzegawcze i informacyjne:</a:t>
            </a:r>
            <a:r>
              <a:rPr lang="pl-PL" sz="1800" b="0" strike="noStrike" spc="-1">
                <a:solidFill>
                  <a:srgbClr val="000000"/>
                </a:solidFill>
                <a:latin typeface="Arial"/>
                <a:ea typeface="DejaVu Sans"/>
              </a:rPr>
              <a:t> Na wygrodzeniu lub urządzeniu umieszcza się widoczne znaki z czytelnym komunikatem (np. „UWAGA! Praca pod napięciem”, „Osobom nieupoważnionym wstęp wzbroniony” lub znak błyskawicy w trójkącie).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Pachołki drogowe (ostrzegawcze):</a:t>
            </a:r>
            <a:r>
              <a:rPr lang="pl-PL" sz="1800" b="0" strike="noStrike" spc="-1">
                <a:solidFill>
                  <a:srgbClr val="000000"/>
                </a:solidFill>
                <a:latin typeface="Arial"/>
                <a:ea typeface="DejaVu Sans"/>
              </a:rPr>
              <a:t> Stosowane obowiązkowo, jeśli prace są prowadzone w pasie drogowym, na chodnikach lub w miejscach ruchu pieszego i kołowego.</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p:txBody>
      </p:sp>
      <p:pic>
        <p:nvPicPr>
          <p:cNvPr id="486" name="Obraz 485"/>
          <p:cNvPicPr/>
          <p:nvPr/>
        </p:nvPicPr>
        <p:blipFill>
          <a:blip r:embed="rId2"/>
          <a:stretch/>
        </p:blipFill>
        <p:spPr>
          <a:xfrm>
            <a:off x="9118080" y="1622520"/>
            <a:ext cx="2760840" cy="4856400"/>
          </a:xfrm>
          <a:prstGeom prst="rect">
            <a:avLst/>
          </a:prstGeom>
          <a:ln w="0">
            <a:noFill/>
          </a:ln>
        </p:spPr>
      </p:pic>
      <p:sp>
        <p:nvSpPr>
          <p:cNvPr id="487" name="Prostokąt 486"/>
          <p:cNvSpPr/>
          <p:nvPr/>
        </p:nvSpPr>
        <p:spPr>
          <a:xfrm>
            <a:off x="0" y="6480000"/>
            <a:ext cx="1076960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https://hubix.pl/zestawy-do-prac-pod-napieciem/zestaw-do-wygradzania-miejsca-pracy.html</a:t>
            </a:r>
            <a:endParaRPr lang="pl-PL" sz="1800" b="0" strike="noStrike" spc="-1" dirty="0">
              <a:latin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 name="Prostokąt 487"/>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Oznakowanie miejsca prac pod napięciem</a:t>
            </a:r>
            <a:endParaRPr lang="pl-PL" sz="2800" b="0" strike="noStrike" spc="-1">
              <a:latin typeface="Arial"/>
            </a:endParaRPr>
          </a:p>
        </p:txBody>
      </p:sp>
      <p:sp>
        <p:nvSpPr>
          <p:cNvPr id="489" name="Prostokąt 488"/>
          <p:cNvSpPr/>
          <p:nvPr/>
        </p:nvSpPr>
        <p:spPr>
          <a:xfrm>
            <a:off x="720000" y="2130120"/>
            <a:ext cx="11221920" cy="11109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90" name="Prostokąt 489"/>
          <p:cNvSpPr/>
          <p:nvPr/>
        </p:nvSpPr>
        <p:spPr>
          <a:xfrm>
            <a:off x="720000" y="1800000"/>
            <a:ext cx="8458920" cy="434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dirty="0">
                <a:solidFill>
                  <a:srgbClr val="000000"/>
                </a:solidFill>
                <a:latin typeface="Arial"/>
                <a:ea typeface="DejaVu Sans"/>
              </a:rPr>
              <a:t>Procedura postępowania krok po kroku</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strike="noStrike" spc="-1" dirty="0">
                <a:solidFill>
                  <a:srgbClr val="000000"/>
                </a:solidFill>
                <a:latin typeface="Arial"/>
                <a:ea typeface="DejaVu Sans"/>
              </a:rPr>
              <a:t>Przed rozpoczęciem właściwych czynności technicznych, zespół wykonujący PPN musi odpowiednio przygotować teren:</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1" strike="noStrike" spc="-1" dirty="0">
                <a:solidFill>
                  <a:srgbClr val="000000"/>
                </a:solidFill>
                <a:latin typeface="Arial"/>
                <a:ea typeface="DejaVu Sans"/>
              </a:rPr>
              <a:t>Krok 1:</a:t>
            </a:r>
            <a:r>
              <a:rPr lang="pl-PL" sz="1800" b="0" strike="noStrike" spc="-1" dirty="0">
                <a:solidFill>
                  <a:srgbClr val="000000"/>
                </a:solidFill>
                <a:latin typeface="Arial"/>
                <a:ea typeface="DejaVu Sans"/>
              </a:rPr>
              <a:t> Uzyskanie zgody od koordynującego na przygotowanie strefy i dopuszczenie do pracy.</a:t>
            </a:r>
            <a:endParaRPr lang="pl-PL" sz="1800" b="0" strike="noStrike" spc="-1" dirty="0">
              <a:latin typeface="Arial"/>
            </a:endParaRPr>
          </a:p>
          <a:p>
            <a:pPr>
              <a:lnSpc>
                <a:spcPct val="100000"/>
              </a:lnSpc>
            </a:pPr>
            <a:r>
              <a:rPr lang="pl-PL" sz="1800" b="1" strike="noStrike" spc="-1" dirty="0">
                <a:solidFill>
                  <a:srgbClr val="000000"/>
                </a:solidFill>
                <a:latin typeface="Arial"/>
                <a:ea typeface="DejaVu Sans"/>
              </a:rPr>
              <a:t>Krok 2:</a:t>
            </a:r>
            <a:r>
              <a:rPr lang="pl-PL" sz="1800" b="0" strike="noStrike" spc="-1" dirty="0">
                <a:solidFill>
                  <a:srgbClr val="000000"/>
                </a:solidFill>
                <a:latin typeface="Arial"/>
                <a:ea typeface="DejaVu Sans"/>
              </a:rPr>
              <a:t> Wizualna ocena miejsca pracy pod kątem zagrożeń zewnętrznych (np. ruch pojazdów, warunki atmosferyczne).</a:t>
            </a:r>
            <a:endParaRPr lang="pl-PL" sz="1800" b="0" strike="noStrike" spc="-1" dirty="0">
              <a:latin typeface="Arial"/>
            </a:endParaRPr>
          </a:p>
          <a:p>
            <a:pPr>
              <a:lnSpc>
                <a:spcPct val="100000"/>
              </a:lnSpc>
            </a:pPr>
            <a:r>
              <a:rPr lang="pl-PL" sz="1800" b="1" strike="noStrike" spc="-1" dirty="0">
                <a:solidFill>
                  <a:srgbClr val="000000"/>
                </a:solidFill>
                <a:latin typeface="Arial"/>
                <a:ea typeface="DejaVu Sans"/>
              </a:rPr>
              <a:t>Krok 3:</a:t>
            </a:r>
            <a:r>
              <a:rPr lang="pl-PL" sz="1800" b="0" strike="noStrike" spc="-1" dirty="0">
                <a:solidFill>
                  <a:srgbClr val="000000"/>
                </a:solidFill>
                <a:latin typeface="Arial"/>
                <a:ea typeface="DejaVu Sans"/>
              </a:rPr>
              <a:t> Rozstawienie pachołków, słupków oraz rozwieszenie taśm wygradzających.</a:t>
            </a:r>
            <a:endParaRPr lang="pl-PL" sz="1800" b="0" strike="noStrike" spc="-1" dirty="0">
              <a:latin typeface="Arial"/>
            </a:endParaRPr>
          </a:p>
          <a:p>
            <a:pPr>
              <a:lnSpc>
                <a:spcPct val="100000"/>
              </a:lnSpc>
            </a:pPr>
            <a:r>
              <a:rPr lang="pl-PL" sz="1800" b="1" strike="noStrike" spc="-1" dirty="0">
                <a:solidFill>
                  <a:srgbClr val="000000"/>
                </a:solidFill>
                <a:latin typeface="Arial"/>
                <a:ea typeface="DejaVu Sans"/>
              </a:rPr>
              <a:t>Krok 4:</a:t>
            </a:r>
            <a:r>
              <a:rPr lang="pl-PL" sz="1800" b="0" strike="noStrike" spc="-1" dirty="0">
                <a:solidFill>
                  <a:srgbClr val="000000"/>
                </a:solidFill>
                <a:latin typeface="Arial"/>
                <a:ea typeface="DejaVu Sans"/>
              </a:rPr>
              <a:t> Zawieszenie tablic ostrzegawczych w miejscach najbardziej widocznych dla osób trzecich.</a:t>
            </a:r>
            <a:endParaRPr lang="pl-PL" sz="1800" b="0" strike="noStrike" spc="-1" dirty="0">
              <a:latin typeface="Arial"/>
            </a:endParaRPr>
          </a:p>
          <a:p>
            <a:pPr>
              <a:lnSpc>
                <a:spcPct val="100000"/>
              </a:lnSpc>
            </a:pPr>
            <a:r>
              <a:rPr lang="pl-PL" sz="1800" b="1" strike="noStrike" spc="-1" dirty="0">
                <a:solidFill>
                  <a:srgbClr val="000000"/>
                </a:solidFill>
                <a:latin typeface="Arial"/>
                <a:ea typeface="DejaVu Sans"/>
              </a:rPr>
              <a:t>Krok 5:</a:t>
            </a:r>
            <a:r>
              <a:rPr lang="pl-PL" sz="1800" b="0" strike="noStrike" spc="-1" dirty="0">
                <a:solidFill>
                  <a:srgbClr val="000000"/>
                </a:solidFill>
                <a:latin typeface="Arial"/>
                <a:ea typeface="DejaVu Sans"/>
              </a:rPr>
              <a:t> Zastosowanie osłon izolacyjnych (płacht, mat, profilów) na elementy sąsiadujące, które nie są przedmiotem pracy, a znajdują się w zasięgu rąk montera.</a:t>
            </a:r>
            <a:endParaRPr lang="pl-PL" sz="1800" b="0" strike="noStrike" spc="-1" dirty="0">
              <a:latin typeface="Arial"/>
            </a:endParaRPr>
          </a:p>
          <a:p>
            <a:pPr>
              <a:lnSpc>
                <a:spcPct val="100000"/>
              </a:lnSpc>
            </a:pPr>
            <a:r>
              <a:rPr lang="pl-PL" sz="1800" b="1" strike="noStrike" spc="-1" dirty="0">
                <a:solidFill>
                  <a:srgbClr val="000000"/>
                </a:solidFill>
                <a:latin typeface="Arial"/>
                <a:ea typeface="DejaVu Sans"/>
              </a:rPr>
              <a:t> </a:t>
            </a:r>
            <a:endParaRPr lang="pl-PL" sz="1800" b="0" strike="noStrike" spc="-1" dirty="0">
              <a:latin typeface="Arial"/>
            </a:endParaRPr>
          </a:p>
          <a:p>
            <a:pPr>
              <a:lnSpc>
                <a:spcPct val="100000"/>
              </a:lnSpc>
            </a:pPr>
            <a:endParaRPr lang="pl-PL" sz="1800" b="0" strike="noStrike" spc="-1" dirty="0">
              <a:latin typeface="Arial"/>
            </a:endParaRPr>
          </a:p>
        </p:txBody>
      </p:sp>
      <p:pic>
        <p:nvPicPr>
          <p:cNvPr id="491" name="Obraz 490"/>
          <p:cNvPicPr/>
          <p:nvPr/>
        </p:nvPicPr>
        <p:blipFill>
          <a:blip r:embed="rId2"/>
          <a:stretch/>
        </p:blipFill>
        <p:spPr>
          <a:xfrm>
            <a:off x="9118080" y="1622520"/>
            <a:ext cx="2760840" cy="4856400"/>
          </a:xfrm>
          <a:prstGeom prst="rect">
            <a:avLst/>
          </a:prstGeom>
          <a:ln w="0">
            <a:noFill/>
          </a:ln>
        </p:spPr>
      </p:pic>
      <p:sp>
        <p:nvSpPr>
          <p:cNvPr id="492" name="Prostokąt 491"/>
          <p:cNvSpPr/>
          <p:nvPr/>
        </p:nvSpPr>
        <p:spPr>
          <a:xfrm>
            <a:off x="0" y="6480000"/>
            <a:ext cx="1067816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https://hubix.pl/zestawy-do-prac-pod-napieciem/zestaw-do-wygradzania-miejsca-pracy.html</a:t>
            </a:r>
            <a:endParaRPr lang="pl-PL" sz="1800" b="0" strike="noStrike" spc="-1" dirty="0">
              <a:latin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Prostokąt 492"/>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Tablice ostrzegawcze przy urządzeniach elektroenergetycznych</a:t>
            </a:r>
            <a:endParaRPr lang="pl-PL" sz="2800" b="0" strike="noStrike" spc="-1">
              <a:latin typeface="Arial"/>
            </a:endParaRPr>
          </a:p>
        </p:txBody>
      </p:sp>
      <p:sp>
        <p:nvSpPr>
          <p:cNvPr id="494" name="Prostokąt 493"/>
          <p:cNvSpPr/>
          <p:nvPr/>
        </p:nvSpPr>
        <p:spPr>
          <a:xfrm>
            <a:off x="130680" y="2160000"/>
            <a:ext cx="11928240" cy="111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Tablice ostrzegawcze przy urządzeniach elektroenergetycznych stanowią kluczowy element bezpieczeństwa (BHP), chroniący przed porażeniem prądem pracowników oraz osoby postronne. Ich parametry, wygląd oraz treść w Polsce są ściśle regulowane przez normę krajową PN-88/E-08501 (Urządzenia elektryczne – Tablice i znaki bezpieczeństwa).</a:t>
            </a:r>
            <a:endParaRPr lang="pl-PL" sz="1800" b="0" strike="noStrike" spc="-1">
              <a:latin typeface="Arial"/>
            </a:endParaRPr>
          </a:p>
        </p:txBody>
      </p:sp>
      <p:sp>
        <p:nvSpPr>
          <p:cNvPr id="495" name="Prostokąt 494"/>
          <p:cNvSpPr/>
          <p:nvPr/>
        </p:nvSpPr>
        <p:spPr>
          <a:xfrm>
            <a:off x="258840" y="3780000"/>
            <a:ext cx="11696400" cy="2648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Norma PN-88/E-08501 dzieli tablice stosowane przy urządzeniach elektroenergetycznych na cztery główne kategorie funkcjonalne: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Tablice ostrzegawcze:</a:t>
            </a:r>
            <a:r>
              <a:rPr lang="pl-PL" sz="1800" b="0" strike="noStrike" spc="-1">
                <a:solidFill>
                  <a:srgbClr val="000000"/>
                </a:solidFill>
                <a:latin typeface="Arial"/>
                <a:ea typeface="DejaVu Sans"/>
              </a:rPr>
              <a:t> Informują o obecności niebezpiecznego napięcia lub zagrożenia.</a:t>
            </a:r>
            <a:endParaRPr lang="pl-PL" sz="1800" b="0" strike="noStrike" spc="-1">
              <a:latin typeface="Arial"/>
            </a:endParaRPr>
          </a:p>
          <a:p>
            <a:pPr>
              <a:lnSpc>
                <a:spcPct val="100000"/>
              </a:lnSpc>
            </a:pPr>
            <a:r>
              <a:rPr lang="pl-PL" sz="1800" b="1" strike="noStrike" spc="-1">
                <a:solidFill>
                  <a:srgbClr val="000000"/>
                </a:solidFill>
                <a:latin typeface="Arial"/>
                <a:ea typeface="DejaVu Sans"/>
              </a:rPr>
              <a:t>Tablice zakazu: </a:t>
            </a:r>
            <a:r>
              <a:rPr lang="pl-PL" sz="1800" b="0" strike="noStrike" spc="-1">
                <a:solidFill>
                  <a:srgbClr val="000000"/>
                </a:solidFill>
                <a:latin typeface="Arial"/>
                <a:ea typeface="DejaVu Sans"/>
              </a:rPr>
              <a:t>Zabraniają wykonywania określonych czynności (często z elementami czerwonymi).</a:t>
            </a:r>
            <a:endParaRPr lang="pl-PL" sz="1800" b="0" strike="noStrike" spc="-1">
              <a:latin typeface="Arial"/>
            </a:endParaRPr>
          </a:p>
          <a:p>
            <a:pPr>
              <a:lnSpc>
                <a:spcPct val="100000"/>
              </a:lnSpc>
            </a:pPr>
            <a:r>
              <a:rPr lang="pl-PL" sz="1800" b="1" strike="noStrike" spc="-1">
                <a:solidFill>
                  <a:srgbClr val="000000"/>
                </a:solidFill>
                <a:latin typeface="Arial"/>
                <a:ea typeface="DejaVu Sans"/>
              </a:rPr>
              <a:t>Tablice nakazu: </a:t>
            </a:r>
            <a:r>
              <a:rPr lang="pl-PL" sz="1800" b="0" strike="noStrike" spc="-1">
                <a:solidFill>
                  <a:srgbClr val="000000"/>
                </a:solidFill>
                <a:latin typeface="Arial"/>
                <a:ea typeface="DejaVu Sans"/>
              </a:rPr>
              <a:t>Wskazują niezbędne działania dla zachowania bezpieczeństwa przed uruchomieniem lub dotknięciem urządzeń.</a:t>
            </a:r>
            <a:endParaRPr lang="pl-PL" sz="1800" b="0" strike="noStrike" spc="-1">
              <a:latin typeface="Arial"/>
            </a:endParaRPr>
          </a:p>
          <a:p>
            <a:pPr>
              <a:lnSpc>
                <a:spcPct val="100000"/>
              </a:lnSpc>
            </a:pPr>
            <a:r>
              <a:rPr lang="pl-PL" sz="1800" b="1" strike="noStrike" spc="-1">
                <a:solidFill>
                  <a:srgbClr val="000000"/>
                </a:solidFill>
                <a:latin typeface="Arial"/>
                <a:ea typeface="DejaVu Sans"/>
              </a:rPr>
              <a:t>Tablice informacyjne: </a:t>
            </a:r>
            <a:r>
              <a:rPr lang="pl-PL" sz="1800" b="0" strike="noStrike" spc="-1">
                <a:solidFill>
                  <a:srgbClr val="000000"/>
                </a:solidFill>
                <a:latin typeface="Arial"/>
                <a:ea typeface="DejaVu Sans"/>
              </a:rPr>
              <a:t>Przekazują parametry techniczne lub wskazówki organizacyjne.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ytuł 1_75"/>
          <p:cNvSpPr/>
          <p:nvPr/>
        </p:nvSpPr>
        <p:spPr>
          <a:xfrm>
            <a:off x="838080" y="365040"/>
            <a:ext cx="10511640" cy="13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90000"/>
              </a:lnSpc>
            </a:pPr>
            <a:r>
              <a:rPr lang="pl-PL" sz="4400" b="1" strike="noStrike" spc="-1" dirty="0">
                <a:solidFill>
                  <a:srgbClr val="000000"/>
                </a:solidFill>
                <a:latin typeface="Aptos Display"/>
                <a:ea typeface="DejaVu Sans"/>
              </a:rPr>
              <a:t>Linie niskiego napięcia (</a:t>
            </a:r>
            <a:r>
              <a:rPr lang="pl-PL" sz="4400" b="1" strike="noStrike" spc="-1" dirty="0" err="1">
                <a:solidFill>
                  <a:srgbClr val="000000"/>
                </a:solidFill>
                <a:latin typeface="Aptos Display"/>
                <a:ea typeface="DejaVu Sans"/>
              </a:rPr>
              <a:t>nn</a:t>
            </a:r>
            <a:r>
              <a:rPr lang="pl-PL" sz="4400" b="1" strike="noStrike" spc="-1" dirty="0">
                <a:solidFill>
                  <a:srgbClr val="000000"/>
                </a:solidFill>
                <a:latin typeface="Aptos Display"/>
                <a:ea typeface="DejaVu Sans"/>
              </a:rPr>
              <a:t>) do 1 kV </a:t>
            </a:r>
            <a:endParaRPr lang="pl-PL" sz="4400" b="0" strike="noStrike" spc="-1" dirty="0">
              <a:latin typeface="Arial"/>
            </a:endParaRPr>
          </a:p>
        </p:txBody>
      </p:sp>
      <p:sp>
        <p:nvSpPr>
          <p:cNvPr id="99" name="Symbol zastępczy zawartości 2_66"/>
          <p:cNvSpPr/>
          <p:nvPr/>
        </p:nvSpPr>
        <p:spPr>
          <a:xfrm>
            <a:off x="287640" y="1687320"/>
            <a:ext cx="10511640" cy="434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r>
              <a:rPr lang="pl-PL" sz="1800" b="0" strike="noStrike" spc="-1">
                <a:solidFill>
                  <a:srgbClr val="000000"/>
                </a:solidFill>
                <a:latin typeface="Aptos"/>
                <a:ea typeface="DejaVu Sans"/>
              </a:rPr>
              <a:t>Zakres napięcia: do 1 kV (najczęściej 230/400 V)</a:t>
            </a:r>
            <a:endParaRPr lang="pl-PL" sz="1800" b="0" strike="noStrike" spc="-1">
              <a:latin typeface="Arial"/>
            </a:endParaRPr>
          </a:p>
          <a:p>
            <a:pPr>
              <a:lnSpc>
                <a:spcPct val="90000"/>
              </a:lnSpc>
              <a:spcBef>
                <a:spcPts val="1001"/>
              </a:spcBef>
            </a:pPr>
            <a:r>
              <a:rPr lang="pl-PL" sz="1800" b="0" strike="noStrike" spc="-1">
                <a:solidFill>
                  <a:srgbClr val="000000"/>
                </a:solidFill>
                <a:latin typeface="Aptos"/>
                <a:ea typeface="DejaVu Sans"/>
              </a:rPr>
              <a:t>Zastosowanie: zasilanie gospodarstw domowych, małych firm, oświetlenia ulicznego.</a:t>
            </a: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r>
              <a:rPr lang="pl-PL" sz="1800" b="0" strike="noStrike" spc="-1">
                <a:solidFill>
                  <a:srgbClr val="000000"/>
                </a:solidFill>
                <a:latin typeface="Aptos"/>
                <a:ea typeface="DejaVu Sans"/>
              </a:rPr>
              <a:t>Charakterystyka:</a:t>
            </a: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r>
              <a:rPr lang="pl-PL" sz="1800" b="0" strike="noStrike" spc="-1">
                <a:solidFill>
                  <a:srgbClr val="000000"/>
                </a:solidFill>
                <a:latin typeface="Aptos"/>
                <a:ea typeface="DejaVu Sans"/>
              </a:rPr>
              <a:t>- Krótkie odcinki</a:t>
            </a:r>
            <a:endParaRPr lang="pl-PL" sz="1800" b="0" strike="noStrike" spc="-1">
              <a:latin typeface="Arial"/>
            </a:endParaRPr>
          </a:p>
          <a:p>
            <a:pPr>
              <a:lnSpc>
                <a:spcPct val="90000"/>
              </a:lnSpc>
              <a:spcBef>
                <a:spcPts val="1001"/>
              </a:spcBef>
            </a:pPr>
            <a:r>
              <a:rPr lang="pl-PL" sz="1800" b="0" strike="noStrike" spc="-1">
                <a:solidFill>
                  <a:srgbClr val="000000"/>
                </a:solidFill>
                <a:latin typeface="Aptos"/>
                <a:ea typeface="DejaVu Sans"/>
              </a:rPr>
              <a:t>- Głównie linie kablowe lub napowietrzne w miastach i wsiach</a:t>
            </a:r>
            <a:endParaRPr lang="pl-PL" sz="1800" b="0" strike="noStrike" spc="-1">
              <a:latin typeface="Arial"/>
            </a:endParaRPr>
          </a:p>
          <a:p>
            <a:pPr>
              <a:lnSpc>
                <a:spcPct val="90000"/>
              </a:lnSpc>
              <a:spcBef>
                <a:spcPts val="1001"/>
              </a:spcBef>
            </a:pPr>
            <a:r>
              <a:rPr lang="pl-PL" sz="1800" b="0" strike="noStrike" spc="-1">
                <a:solidFill>
                  <a:srgbClr val="000000"/>
                </a:solidFill>
                <a:latin typeface="Aptos"/>
                <a:ea typeface="DejaVu Sans"/>
              </a:rPr>
              <a:t>- Wysoki poziom strat przy większych odległościach</a:t>
            </a: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0" name="Prostokąt 99"/>
          <p:cNvSpPr/>
          <p:nvPr/>
        </p:nvSpPr>
        <p:spPr>
          <a:xfrm>
            <a:off x="512280" y="5289480"/>
            <a:ext cx="4887000" cy="162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Zalety: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Niskie koszty budowy i eksploatacji</a:t>
            </a:r>
            <a:endParaRPr lang="pl-PL" sz="1800" b="0" strike="noStrike" spc="-1">
              <a:latin typeface="Arial"/>
            </a:endParaRPr>
          </a:p>
          <a:p>
            <a:pPr>
              <a:lnSpc>
                <a:spcPct val="100000"/>
              </a:lnSpc>
            </a:pPr>
            <a:r>
              <a:rPr lang="pl-PL" sz="1800" b="0" strike="noStrike" spc="-1">
                <a:solidFill>
                  <a:srgbClr val="000000"/>
                </a:solidFill>
                <a:latin typeface="Arial"/>
                <a:ea typeface="DejaVu Sans"/>
              </a:rPr>
              <a:t>- Łatwa konserwacja i naprawa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Bezpieczniejsze dla ludzi</a:t>
            </a:r>
            <a:endParaRPr lang="pl-PL" sz="1800" b="0" strike="noStrike" spc="-1">
              <a:latin typeface="Arial"/>
            </a:endParaRPr>
          </a:p>
        </p:txBody>
      </p:sp>
      <p:sp>
        <p:nvSpPr>
          <p:cNvPr id="101" name="Prostokąt 100"/>
          <p:cNvSpPr/>
          <p:nvPr/>
        </p:nvSpPr>
        <p:spPr>
          <a:xfrm>
            <a:off x="6253560" y="5365440"/>
            <a:ext cx="5445720" cy="1369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Wady: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Ograniczona moc przesyłowa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Duże straty energii przy dłuższych odległościach</a:t>
            </a:r>
            <a:endParaRPr lang="pl-PL" sz="1800" b="0" strike="noStrike" spc="-1">
              <a:latin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 name="Prostokąt 495"/>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Tablice ostrzegawcze przy urządzeniach elektroenergetycznych</a:t>
            </a:r>
            <a:endParaRPr lang="pl-PL" sz="2800" b="0" strike="noStrike" spc="-1">
              <a:latin typeface="Arial"/>
            </a:endParaRPr>
          </a:p>
        </p:txBody>
      </p:sp>
      <p:sp>
        <p:nvSpPr>
          <p:cNvPr id="497" name="Prostokąt 496"/>
          <p:cNvSpPr/>
          <p:nvPr/>
        </p:nvSpPr>
        <p:spPr>
          <a:xfrm>
            <a:off x="182520" y="2097360"/>
            <a:ext cx="1169640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Znaki elektryczne ostrzegawcze typ A wg PN-88/E-08501</a:t>
            </a:r>
            <a:endParaRPr lang="pl-PL" sz="1800" b="0" strike="noStrike" spc="-1">
              <a:latin typeface="Arial"/>
            </a:endParaRPr>
          </a:p>
        </p:txBody>
      </p:sp>
      <p:pic>
        <p:nvPicPr>
          <p:cNvPr id="498" name="Obraz 497"/>
          <p:cNvPicPr/>
          <p:nvPr/>
        </p:nvPicPr>
        <p:blipFill>
          <a:blip r:embed="rId2"/>
          <a:stretch/>
        </p:blipFill>
        <p:spPr>
          <a:xfrm>
            <a:off x="3420000" y="2520000"/>
            <a:ext cx="5555160" cy="4027680"/>
          </a:xfrm>
          <a:prstGeom prst="rect">
            <a:avLst/>
          </a:prstGeom>
          <a:ln w="0">
            <a:noFill/>
          </a:ln>
        </p:spPr>
      </p:pic>
      <p:sp>
        <p:nvSpPr>
          <p:cNvPr id="499" name="Prostokąt 498"/>
          <p:cNvSpPr/>
          <p:nvPr/>
        </p:nvSpPr>
        <p:spPr>
          <a:xfrm>
            <a:off x="0" y="6511320"/>
            <a:ext cx="567504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https://www.tablicebudowlane.pl/znaki-elektryczne</a:t>
            </a:r>
            <a:endParaRPr lang="pl-PL" sz="1800" b="0" strike="noStrike" spc="-1">
              <a:latin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 name="Prostokąt 499"/>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Tablice ostrzegawcze przy urządzeniach elektroenergetycznych</a:t>
            </a:r>
            <a:endParaRPr lang="pl-PL" sz="2800" b="0" strike="noStrike" spc="-1">
              <a:latin typeface="Arial"/>
            </a:endParaRPr>
          </a:p>
        </p:txBody>
      </p:sp>
      <p:sp>
        <p:nvSpPr>
          <p:cNvPr id="501" name="Prostokąt 500"/>
          <p:cNvSpPr/>
          <p:nvPr/>
        </p:nvSpPr>
        <p:spPr>
          <a:xfrm>
            <a:off x="182520" y="2097360"/>
            <a:ext cx="1169640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Znaki elektryczne ostrzegawcze typ B wg PN-88/E-08501</a:t>
            </a:r>
            <a:endParaRPr lang="pl-PL" sz="1800" b="0" strike="noStrike" spc="-1">
              <a:latin typeface="Arial"/>
            </a:endParaRPr>
          </a:p>
        </p:txBody>
      </p:sp>
      <p:sp>
        <p:nvSpPr>
          <p:cNvPr id="502" name="Prostokąt 501"/>
          <p:cNvSpPr/>
          <p:nvPr/>
        </p:nvSpPr>
        <p:spPr>
          <a:xfrm>
            <a:off x="0" y="6511320"/>
            <a:ext cx="567504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https://www.tablicebudowlane.pl/znaki-elektryczne</a:t>
            </a:r>
            <a:endParaRPr lang="pl-PL" sz="1800" b="0" strike="noStrike" spc="-1">
              <a:latin typeface="Arial"/>
            </a:endParaRPr>
          </a:p>
        </p:txBody>
      </p:sp>
      <p:pic>
        <p:nvPicPr>
          <p:cNvPr id="503" name="Obraz 502"/>
          <p:cNvPicPr/>
          <p:nvPr/>
        </p:nvPicPr>
        <p:blipFill>
          <a:blip r:embed="rId2"/>
          <a:stretch/>
        </p:blipFill>
        <p:spPr>
          <a:xfrm>
            <a:off x="2700000" y="2488680"/>
            <a:ext cx="6738480" cy="3990240"/>
          </a:xfrm>
          <a:prstGeom prst="rect">
            <a:avLst/>
          </a:prstGeom>
          <a:ln w="0">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Prostokąt 503"/>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Tablice ostrzegawcze przy urządzeniach elektroenergetycznych</a:t>
            </a:r>
            <a:endParaRPr lang="pl-PL" sz="2800" b="0" strike="noStrike" spc="-1">
              <a:latin typeface="Arial"/>
            </a:endParaRPr>
          </a:p>
        </p:txBody>
      </p:sp>
      <p:sp>
        <p:nvSpPr>
          <p:cNvPr id="505" name="Prostokąt 504"/>
          <p:cNvSpPr/>
          <p:nvPr/>
        </p:nvSpPr>
        <p:spPr>
          <a:xfrm>
            <a:off x="182520" y="2097360"/>
            <a:ext cx="11696400" cy="857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Znaki elektryczne zakazu typ A wg PN-88/E-08501</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06" name="Prostokąt 505"/>
          <p:cNvSpPr/>
          <p:nvPr/>
        </p:nvSpPr>
        <p:spPr>
          <a:xfrm>
            <a:off x="0" y="6511320"/>
            <a:ext cx="567504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https://www.tablicebudowlane.pl/znaki-elektryczne</a:t>
            </a:r>
            <a:endParaRPr lang="pl-PL" sz="1800" b="0" strike="noStrike" spc="-1">
              <a:latin typeface="Arial"/>
            </a:endParaRPr>
          </a:p>
        </p:txBody>
      </p:sp>
      <p:pic>
        <p:nvPicPr>
          <p:cNvPr id="507" name="Obraz 506"/>
          <p:cNvPicPr/>
          <p:nvPr/>
        </p:nvPicPr>
        <p:blipFill>
          <a:blip r:embed="rId2"/>
          <a:stretch/>
        </p:blipFill>
        <p:spPr>
          <a:xfrm>
            <a:off x="2340000" y="2640600"/>
            <a:ext cx="7065720" cy="3658320"/>
          </a:xfrm>
          <a:prstGeom prst="rect">
            <a:avLst/>
          </a:prstGeom>
          <a:ln w="0">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Prostokąt 507"/>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Tablice ostrzegawcze przy urządzeniach elektroenergetycznych</a:t>
            </a:r>
            <a:endParaRPr lang="pl-PL" sz="2800" b="0" strike="noStrike" spc="-1">
              <a:latin typeface="Arial"/>
            </a:endParaRPr>
          </a:p>
        </p:txBody>
      </p:sp>
      <p:sp>
        <p:nvSpPr>
          <p:cNvPr id="509" name="Prostokąt 508"/>
          <p:cNvSpPr/>
          <p:nvPr/>
        </p:nvSpPr>
        <p:spPr>
          <a:xfrm>
            <a:off x="182520" y="2097360"/>
            <a:ext cx="11696400" cy="60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Znaki elektryczne zakazu typ B wg PN-88/E-08501</a:t>
            </a:r>
            <a:endParaRPr lang="pl-PL" sz="1800" b="0" strike="noStrike" spc="-1">
              <a:latin typeface="Arial"/>
            </a:endParaRPr>
          </a:p>
          <a:p>
            <a:pPr>
              <a:lnSpc>
                <a:spcPct val="100000"/>
              </a:lnSpc>
            </a:pPr>
            <a:endParaRPr lang="pl-PL" sz="1800" b="0" strike="noStrike" spc="-1">
              <a:latin typeface="Arial"/>
            </a:endParaRPr>
          </a:p>
        </p:txBody>
      </p:sp>
      <p:sp>
        <p:nvSpPr>
          <p:cNvPr id="510" name="Prostokąt 509"/>
          <p:cNvSpPr/>
          <p:nvPr/>
        </p:nvSpPr>
        <p:spPr>
          <a:xfrm>
            <a:off x="0" y="6511320"/>
            <a:ext cx="567504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https://www.tablicebudowlane.pl/znaki-elektryczne</a:t>
            </a:r>
            <a:endParaRPr lang="pl-PL" sz="1800" b="0" strike="noStrike" spc="-1">
              <a:latin typeface="Arial"/>
            </a:endParaRPr>
          </a:p>
        </p:txBody>
      </p:sp>
      <p:pic>
        <p:nvPicPr>
          <p:cNvPr id="511" name="Obraz 510"/>
          <p:cNvPicPr/>
          <p:nvPr/>
        </p:nvPicPr>
        <p:blipFill>
          <a:blip r:embed="rId2"/>
          <a:stretch/>
        </p:blipFill>
        <p:spPr>
          <a:xfrm>
            <a:off x="1410480" y="2826720"/>
            <a:ext cx="9028440" cy="2932200"/>
          </a:xfrm>
          <a:prstGeom prst="rect">
            <a:avLst/>
          </a:prstGeom>
          <a:ln w="0">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Prostokąt 511"/>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Tablice ostrzegawcze przy urządzeniach elektroenergetycznych</a:t>
            </a:r>
            <a:endParaRPr lang="pl-PL" sz="2800" b="0" strike="noStrike" spc="-1">
              <a:latin typeface="Arial"/>
            </a:endParaRPr>
          </a:p>
        </p:txBody>
      </p:sp>
      <p:sp>
        <p:nvSpPr>
          <p:cNvPr id="513" name="Prostokąt 512"/>
          <p:cNvSpPr/>
          <p:nvPr/>
        </p:nvSpPr>
        <p:spPr>
          <a:xfrm>
            <a:off x="182520" y="2097360"/>
            <a:ext cx="11696400" cy="111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Znaki elektryczne nakazu typ A wg PN-88/E-08501</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14" name="Prostokąt 513"/>
          <p:cNvSpPr/>
          <p:nvPr/>
        </p:nvSpPr>
        <p:spPr>
          <a:xfrm>
            <a:off x="0" y="6511320"/>
            <a:ext cx="567504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https://www.tablicebudowlane.pl/znaki-elektryczne</a:t>
            </a:r>
            <a:endParaRPr lang="pl-PL" sz="1800" b="0" strike="noStrike" spc="-1">
              <a:latin typeface="Arial"/>
            </a:endParaRPr>
          </a:p>
        </p:txBody>
      </p:sp>
      <p:pic>
        <p:nvPicPr>
          <p:cNvPr id="515" name="Obraz 514"/>
          <p:cNvPicPr/>
          <p:nvPr/>
        </p:nvPicPr>
        <p:blipFill>
          <a:blip r:embed="rId2"/>
          <a:stretch/>
        </p:blipFill>
        <p:spPr>
          <a:xfrm>
            <a:off x="2340000" y="2603520"/>
            <a:ext cx="7409880" cy="3875400"/>
          </a:xfrm>
          <a:prstGeom prst="rect">
            <a:avLst/>
          </a:prstGeom>
          <a:ln w="0">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 name="Prostokąt 515"/>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Tablice ostrzegawcze przy urządzeniach elektroenergetycznych</a:t>
            </a:r>
            <a:endParaRPr lang="pl-PL" sz="2800" b="0" strike="noStrike" spc="-1">
              <a:latin typeface="Arial"/>
            </a:endParaRPr>
          </a:p>
        </p:txBody>
      </p:sp>
      <p:sp>
        <p:nvSpPr>
          <p:cNvPr id="517" name="Prostokąt 516"/>
          <p:cNvSpPr/>
          <p:nvPr/>
        </p:nvSpPr>
        <p:spPr>
          <a:xfrm>
            <a:off x="182520" y="2097360"/>
            <a:ext cx="11696400" cy="1369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Znaki elektryczne nakazu typ B wg PN-88/E-08501</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18" name="Prostokąt 517"/>
          <p:cNvSpPr/>
          <p:nvPr/>
        </p:nvSpPr>
        <p:spPr>
          <a:xfrm>
            <a:off x="0" y="6511320"/>
            <a:ext cx="567504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https://www.tablicebudowlane.pl/znaki-elektryczne</a:t>
            </a:r>
            <a:endParaRPr lang="pl-PL" sz="1800" b="0" strike="noStrike" spc="-1">
              <a:latin typeface="Arial"/>
            </a:endParaRPr>
          </a:p>
        </p:txBody>
      </p:sp>
      <p:pic>
        <p:nvPicPr>
          <p:cNvPr id="519" name="Obraz 518"/>
          <p:cNvPicPr/>
          <p:nvPr/>
        </p:nvPicPr>
        <p:blipFill>
          <a:blip r:embed="rId2"/>
          <a:stretch/>
        </p:blipFill>
        <p:spPr>
          <a:xfrm>
            <a:off x="1562040" y="2538000"/>
            <a:ext cx="9056880" cy="3760920"/>
          </a:xfrm>
          <a:prstGeom prst="rect">
            <a:avLst/>
          </a:prstGeom>
          <a:ln w="0">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 name="Prostokąt 519"/>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Tablice ostrzegawcze przy urządzeniach elektroenergetycznych</a:t>
            </a:r>
            <a:endParaRPr lang="pl-PL" sz="2800" b="0" strike="noStrike" spc="-1">
              <a:latin typeface="Arial"/>
            </a:endParaRPr>
          </a:p>
        </p:txBody>
      </p:sp>
      <p:sp>
        <p:nvSpPr>
          <p:cNvPr id="521" name="Prostokąt 520"/>
          <p:cNvSpPr/>
          <p:nvPr/>
        </p:nvSpPr>
        <p:spPr>
          <a:xfrm>
            <a:off x="182520" y="2097360"/>
            <a:ext cx="11696400" cy="1369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Znaki elektryczne informacyjne typ A wg PN-88/E-08501</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22" name="Prostokąt 521"/>
          <p:cNvSpPr/>
          <p:nvPr/>
        </p:nvSpPr>
        <p:spPr>
          <a:xfrm>
            <a:off x="0" y="6511320"/>
            <a:ext cx="567504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https://www.tablicebudowlane.pl/znaki-elektryczne</a:t>
            </a:r>
            <a:endParaRPr lang="pl-PL" sz="1800" b="0" strike="noStrike" spc="-1">
              <a:latin typeface="Arial"/>
            </a:endParaRPr>
          </a:p>
        </p:txBody>
      </p:sp>
      <p:pic>
        <p:nvPicPr>
          <p:cNvPr id="523" name="Obraz 522"/>
          <p:cNvPicPr/>
          <p:nvPr/>
        </p:nvPicPr>
        <p:blipFill>
          <a:blip r:embed="rId2"/>
          <a:stretch/>
        </p:blipFill>
        <p:spPr>
          <a:xfrm>
            <a:off x="3240000" y="2520000"/>
            <a:ext cx="5682960" cy="3992040"/>
          </a:xfrm>
          <a:prstGeom prst="rect">
            <a:avLst/>
          </a:prstGeom>
          <a:ln w="0">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Prostokąt 523"/>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Tablice ostrzegawcze przy urządzeniach elektroenergetycznych</a:t>
            </a:r>
            <a:endParaRPr lang="pl-PL" sz="2800" b="0" strike="noStrike" spc="-1">
              <a:latin typeface="Arial"/>
            </a:endParaRPr>
          </a:p>
        </p:txBody>
      </p:sp>
      <p:sp>
        <p:nvSpPr>
          <p:cNvPr id="525" name="Prostokąt 524"/>
          <p:cNvSpPr/>
          <p:nvPr/>
        </p:nvSpPr>
        <p:spPr>
          <a:xfrm>
            <a:off x="182520" y="2097360"/>
            <a:ext cx="1169640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Znaki elektryczne informacyjne typ B wg PN-88/E-08501</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26" name="Prostokąt 525"/>
          <p:cNvSpPr/>
          <p:nvPr/>
        </p:nvSpPr>
        <p:spPr>
          <a:xfrm>
            <a:off x="0" y="6511320"/>
            <a:ext cx="567504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https://www.tablicebudowlane.pl/znaki-elektryczne</a:t>
            </a:r>
            <a:endParaRPr lang="pl-PL" sz="1800" b="0" strike="noStrike" spc="-1">
              <a:latin typeface="Arial"/>
            </a:endParaRPr>
          </a:p>
        </p:txBody>
      </p:sp>
      <p:pic>
        <p:nvPicPr>
          <p:cNvPr id="527" name="Obraz 526"/>
          <p:cNvPicPr/>
          <p:nvPr/>
        </p:nvPicPr>
        <p:blipFill>
          <a:blip r:embed="rId2"/>
          <a:stretch/>
        </p:blipFill>
        <p:spPr>
          <a:xfrm>
            <a:off x="2700000" y="2535480"/>
            <a:ext cx="6501960" cy="3974760"/>
          </a:xfrm>
          <a:prstGeom prst="rect">
            <a:avLst/>
          </a:prstGeom>
          <a:ln w="0">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 name="Prostokąt 527"/>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Trzy podstawowe metody pracy PPN</a:t>
            </a:r>
            <a:endParaRPr lang="pl-PL" sz="2800" b="0" strike="noStrike" spc="-1">
              <a:latin typeface="Arial"/>
            </a:endParaRPr>
          </a:p>
        </p:txBody>
      </p:sp>
      <p:sp>
        <p:nvSpPr>
          <p:cNvPr id="529" name="Prostokąt 528"/>
          <p:cNvSpPr/>
          <p:nvPr/>
        </p:nvSpPr>
        <p:spPr>
          <a:xfrm>
            <a:off x="182520" y="2097360"/>
            <a:ext cx="1169640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Prace pod napięciem można wykonywać różnymi metodami, zależnie od rodzaju urządzenia, miejsca pracy, dostępności elementów czynnych, napięcia oraz przewidzianej technologii.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Podstawowe metody PPN:</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Metoda rękawicowa</a:t>
            </a:r>
            <a:r>
              <a:rPr lang="pl-PL" sz="1800" b="0" strike="noStrike" spc="-1">
                <a:solidFill>
                  <a:srgbClr val="000000"/>
                </a:solidFill>
                <a:latin typeface="Arial"/>
                <a:ea typeface="DejaVu Sans"/>
              </a:rPr>
              <a:t> – praca w kontakcie bezpośrednim.</a:t>
            </a:r>
            <a:endParaRPr lang="pl-PL" sz="1800" b="0" strike="noStrike" spc="-1">
              <a:latin typeface="Arial"/>
            </a:endParaRPr>
          </a:p>
          <a:p>
            <a:pPr>
              <a:lnSpc>
                <a:spcPct val="100000"/>
              </a:lnSpc>
            </a:pPr>
            <a:r>
              <a:rPr lang="pl-PL" sz="1800" b="1" strike="noStrike" spc="-1">
                <a:solidFill>
                  <a:srgbClr val="000000"/>
                </a:solidFill>
                <a:latin typeface="Arial"/>
                <a:ea typeface="DejaVu Sans"/>
              </a:rPr>
              <a:t>Metoda drążkowa</a:t>
            </a:r>
            <a:r>
              <a:rPr lang="pl-PL" sz="1800" b="0" strike="noStrike" spc="-1">
                <a:solidFill>
                  <a:srgbClr val="000000"/>
                </a:solidFill>
                <a:latin typeface="Arial"/>
                <a:ea typeface="DejaVu Sans"/>
              </a:rPr>
              <a:t> – praca z odległości.</a:t>
            </a:r>
            <a:endParaRPr lang="pl-PL" sz="1800" b="0" strike="noStrike" spc="-1">
              <a:latin typeface="Arial"/>
            </a:endParaRPr>
          </a:p>
          <a:p>
            <a:pPr>
              <a:lnSpc>
                <a:spcPct val="100000"/>
              </a:lnSpc>
            </a:pPr>
            <a:r>
              <a:rPr lang="pl-PL" sz="1800" b="1" strike="noStrike" spc="-1">
                <a:solidFill>
                  <a:srgbClr val="000000"/>
                </a:solidFill>
                <a:latin typeface="Arial"/>
                <a:ea typeface="DejaVu Sans"/>
              </a:rPr>
              <a:t>Metoda na potencjale</a:t>
            </a:r>
            <a:r>
              <a:rPr lang="pl-PL" sz="1800" b="0" strike="noStrike" spc="-1">
                <a:solidFill>
                  <a:srgbClr val="000000"/>
                </a:solidFill>
                <a:latin typeface="Arial"/>
                <a:ea typeface="DejaVu Sans"/>
              </a:rPr>
              <a:t> – praca na potencjale urządzenia lub instalacji.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Dobór metody zawsze wynika z instrukcji, karty technologicznej i oceny ryzyka.</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30" name="Prostokąt 529"/>
          <p:cNvSpPr/>
          <p:nvPr/>
        </p:nvSpPr>
        <p:spPr>
          <a:xfrm>
            <a:off x="83160" y="6480000"/>
            <a:ext cx="1716120" cy="34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https://hubix.pl/</a:t>
            </a:r>
            <a:endParaRPr lang="pl-PL" sz="1800" b="0" strike="noStrike" spc="-1">
              <a:latin typeface="Aria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 name="Prostokąt 530"/>
          <p:cNvSpPr/>
          <p:nvPr/>
        </p:nvSpPr>
        <p:spPr>
          <a:xfrm>
            <a:off x="900000" y="889560"/>
            <a:ext cx="10078920" cy="108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Metoda rękawicowa – zasada pracy</a:t>
            </a:r>
            <a:endParaRPr lang="pl-PL" sz="2800" b="0" strike="noStrike" spc="-1">
              <a:latin typeface="Arial"/>
            </a:endParaRPr>
          </a:p>
        </p:txBody>
      </p:sp>
      <p:sp>
        <p:nvSpPr>
          <p:cNvPr id="532" name="Prostokąt 531"/>
          <p:cNvSpPr/>
          <p:nvPr/>
        </p:nvSpPr>
        <p:spPr>
          <a:xfrm>
            <a:off x="182520" y="2097360"/>
            <a:ext cx="827676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Metoda rękawicowa polega na wykonywaniu czynności w bezpośrednim kontakcie z elementami pod napięciem.</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Monter dotyka części czynnych przez rękawice elektroizolacyjne, a pozostałe elementy znajdujące się w pobliżu zabezpiecza osłonami, płachtami, matami lub profilami izolacyjnymi.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Metoda ta wymaga szczególnej kontroli pozycji ciała, rąk, narzędzi i elementów sąsiednich.</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33" name="Prostokąt 532"/>
          <p:cNvSpPr/>
          <p:nvPr/>
        </p:nvSpPr>
        <p:spPr>
          <a:xfrm>
            <a:off x="83160" y="6480000"/>
            <a:ext cx="1716120" cy="34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https://hubix.pl/</a:t>
            </a:r>
            <a:endParaRPr lang="pl-PL" sz="1800" b="0" strike="noStrike" spc="-1">
              <a:latin typeface="Arial"/>
            </a:endParaRPr>
          </a:p>
        </p:txBody>
      </p:sp>
      <p:pic>
        <p:nvPicPr>
          <p:cNvPr id="534" name="Obraz 533"/>
          <p:cNvPicPr/>
          <p:nvPr/>
        </p:nvPicPr>
        <p:blipFill>
          <a:blip r:embed="rId2"/>
          <a:stretch/>
        </p:blipFill>
        <p:spPr>
          <a:xfrm>
            <a:off x="8593200" y="1440000"/>
            <a:ext cx="3466080" cy="5294880"/>
          </a:xfrm>
          <a:prstGeom prst="rect">
            <a:avLst/>
          </a:prstGeom>
          <a:ln w="0">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DE0B65744422E4A8459264A22C32382" ma:contentTypeVersion="15" ma:contentTypeDescription="Utwórz nowy dokument." ma:contentTypeScope="" ma:versionID="9082480a54efdaf1d15d941159493caa">
  <xsd:schema xmlns:xsd="http://www.w3.org/2001/XMLSchema" xmlns:xs="http://www.w3.org/2001/XMLSchema" xmlns:p="http://schemas.microsoft.com/office/2006/metadata/properties" xmlns:ns2="39dffa5a-150f-457c-8b6d-ea62e236bb79" xmlns:ns3="e86e79c7-44b9-4496-9852-7c251c1660e5" targetNamespace="http://schemas.microsoft.com/office/2006/metadata/properties" ma:root="true" ma:fieldsID="d05b9dee724f7726bbe87d0a9f284b21" ns2:_="" ns3:_="">
    <xsd:import namespace="39dffa5a-150f-457c-8b6d-ea62e236bb79"/>
    <xsd:import namespace="e86e79c7-44b9-4496-9852-7c251c1660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ffa5a-150f-457c-8b6d-ea62e236bb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Tagi obrazów" ma:readOnly="false" ma:fieldId="{5cf76f15-5ced-4ddc-b409-7134ff3c332f}" ma:taxonomyMulti="true" ma:sspId="10dd3211-9c3b-402d-a066-630328df5b8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79c7-44b9-4496-9852-7c251c1660e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0800413-828c-4467-a819-23266d4bf61d}" ma:internalName="TaxCatchAll" ma:showField="CatchAllData" ma:web="e86e79c7-44b9-4496-9852-7c251c16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86e79c7-44b9-4496-9852-7c251c1660e5" xsi:nil="true"/>
    <lcf76f155ced4ddcb4097134ff3c332f xmlns="39dffa5a-150f-457c-8b6d-ea62e236bb7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99AFBC-089B-424C-84EE-640379C460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ffa5a-150f-457c-8b6d-ea62e236bb79"/>
    <ds:schemaRef ds:uri="e86e79c7-44b9-4496-9852-7c251c1660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722F83-40DD-4996-A3C7-248239B850D7}">
  <ds:schemaRefs>
    <ds:schemaRef ds:uri="http://schemas.microsoft.com/office/2006/metadata/properties"/>
    <ds:schemaRef ds:uri="http://schemas.microsoft.com/office/infopath/2007/PartnerControls"/>
    <ds:schemaRef ds:uri="e86e79c7-44b9-4496-9852-7c251c1660e5"/>
    <ds:schemaRef ds:uri="39dffa5a-150f-457c-8b6d-ea62e236bb79"/>
  </ds:schemaRefs>
</ds:datastoreItem>
</file>

<file path=customXml/itemProps3.xml><?xml version="1.0" encoding="utf-8"?>
<ds:datastoreItem xmlns:ds="http://schemas.openxmlformats.org/officeDocument/2006/customXml" ds:itemID="{8A6CF910-4428-48A7-8219-2C90F6B5B5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14963</Words>
  <Application>Microsoft Office PowerPoint</Application>
  <PresentationFormat>Panoramiczny</PresentationFormat>
  <Paragraphs>2019</Paragraphs>
  <Slides>217</Slides>
  <Notes>0</Notes>
  <HiddenSlides>0</HiddenSlides>
  <MMClips>0</MMClips>
  <ScaleCrop>false</ScaleCrop>
  <HeadingPairs>
    <vt:vector size="6" baseType="variant">
      <vt:variant>
        <vt:lpstr>Używane czcionki</vt:lpstr>
      </vt:variant>
      <vt:variant>
        <vt:i4>12</vt:i4>
      </vt:variant>
      <vt:variant>
        <vt:lpstr>Motyw</vt:lpstr>
      </vt:variant>
      <vt:variant>
        <vt:i4>2</vt:i4>
      </vt:variant>
      <vt:variant>
        <vt:lpstr>Tytuły slajdów</vt:lpstr>
      </vt:variant>
      <vt:variant>
        <vt:i4>217</vt:i4>
      </vt:variant>
    </vt:vector>
  </HeadingPairs>
  <TitlesOfParts>
    <vt:vector size="231" baseType="lpstr">
      <vt:lpstr>-apple-system</vt:lpstr>
      <vt:lpstr>Aptos</vt:lpstr>
      <vt:lpstr>Aptos Display</vt:lpstr>
      <vt:lpstr>Arial</vt:lpstr>
      <vt:lpstr>DejaVu Sans</vt:lpstr>
      <vt:lpstr>Google Sans</vt:lpstr>
      <vt:lpstr>Poppins</vt:lpstr>
      <vt:lpstr>Roboto</vt:lpstr>
      <vt:lpstr>Symbol</vt:lpstr>
      <vt:lpstr>Tahoma</vt:lpstr>
      <vt:lpstr>Verdana</vt:lpstr>
      <vt:lpstr>Wingdings</vt:lpstr>
      <vt:lpstr>Office Theme</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dc:description/>
  <cp:lastModifiedBy/>
  <cp:revision>1</cp:revision>
  <dcterms:created xsi:type="dcterms:W3CDTF">2026-06-08T21:42:00Z</dcterms:created>
  <dcterms:modified xsi:type="dcterms:W3CDTF">2026-06-16T11:17:39Z</dcterms:modified>
  <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0x010100CDE0B65744422E4A8459264A22C32382</vt:lpwstr>
  </property>
</Properties>
</file>